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404" r:id="rId2"/>
    <p:sldId id="257" r:id="rId3"/>
    <p:sldId id="387" r:id="rId4"/>
    <p:sldId id="388" r:id="rId5"/>
    <p:sldId id="389" r:id="rId6"/>
    <p:sldId id="390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295" r:id="rId20"/>
    <p:sldId id="375" r:id="rId21"/>
    <p:sldId id="376" r:id="rId22"/>
    <p:sldId id="386" r:id="rId23"/>
    <p:sldId id="346" r:id="rId24"/>
    <p:sldId id="325" r:id="rId25"/>
    <p:sldId id="326" r:id="rId26"/>
    <p:sldId id="398" r:id="rId27"/>
    <p:sldId id="399" r:id="rId28"/>
    <p:sldId id="400" r:id="rId29"/>
    <p:sldId id="401" r:id="rId30"/>
    <p:sldId id="402" r:id="rId31"/>
    <p:sldId id="403" r:id="rId32"/>
    <p:sldId id="377" r:id="rId33"/>
    <p:sldId id="378" r:id="rId34"/>
    <p:sldId id="379" r:id="rId35"/>
    <p:sldId id="380" r:id="rId36"/>
    <p:sldId id="381" r:id="rId37"/>
    <p:sldId id="323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4B"/>
    <a:srgbClr val="39FD76"/>
    <a:srgbClr val="FFFF66"/>
    <a:srgbClr val="EEFCF1"/>
    <a:srgbClr val="FF3399"/>
    <a:srgbClr val="ED03CC"/>
    <a:srgbClr val="8802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379" autoAdjust="0"/>
  </p:normalViewPr>
  <p:slideViewPr>
    <p:cSldViewPr>
      <p:cViewPr varScale="1">
        <p:scale>
          <a:sx n="72" d="100"/>
          <a:sy n="7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36039;&#26009;&#20998;&#26512;\ridit(&#25972;&#39636;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3"/>
  <c:chart>
    <c:autoTitleDeleted val="1"/>
    <c:plotArea>
      <c:layout>
        <c:manualLayout>
          <c:layoutTarget val="inner"/>
          <c:xMode val="edge"/>
          <c:yMode val="edge"/>
          <c:x val="7.1034536484662292E-2"/>
          <c:y val="4.6062734533856599E-2"/>
          <c:w val="0.91196075161556933"/>
          <c:h val="0.8320323692581220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相對次數(人次/百分比)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5458828999789483E-3"/>
                  <c:y val="6.1453616517681965E-4"/>
                </c:manualLayout>
              </c:layout>
              <c:showVal val="1"/>
            </c:dLbl>
            <c:dLbl>
              <c:idx val="3"/>
              <c:layout>
                <c:manualLayout>
                  <c:x val="-4.6376486999368553E-3"/>
                  <c:y val="-2.1947720184886214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微軟正黑體" pitchFamily="34" charset="-120"/>
                      <a:ea typeface="微軟正黑體" pitchFamily="34" charset="-120"/>
                    </a:defRPr>
                  </a:pPr>
                  <a:endParaRPr lang="zh-TW"/>
                </a:p>
              </c:txPr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1800" b="1">
                      <a:latin typeface="微軟正黑體" pitchFamily="34" charset="-120"/>
                      <a:ea typeface="微軟正黑體" pitchFamily="34" charset="-120"/>
                    </a:defRPr>
                  </a:pPr>
                  <a:endParaRPr lang="zh-TW"/>
                </a:p>
              </c:txPr>
            </c:dLbl>
            <c:dLbl>
              <c:idx val="5"/>
              <c:layout>
                <c:manualLayout>
                  <c:x val="0"/>
                  <c:y val="-1.545882899978944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微軟正黑體" pitchFamily="34" charset="-120"/>
                      <a:ea typeface="微軟正黑體" pitchFamily="34" charset="-120"/>
                    </a:defRPr>
                  </a:pPr>
                  <a:endParaRPr lang="zh-TW"/>
                </a:p>
              </c:txPr>
              <c:showVal val="1"/>
            </c:dLbl>
            <c:txPr>
              <a:bodyPr/>
              <a:lstStyle/>
              <a:p>
                <a:pPr>
                  <a:defRPr sz="2000" b="1">
                    <a:latin typeface="微軟正黑體" pitchFamily="34" charset="-120"/>
                    <a:ea typeface="微軟正黑體" pitchFamily="34" charset="-120"/>
                  </a:defRPr>
                </a:pPr>
                <a:endParaRPr lang="zh-TW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香港赤鱲角</c:v>
                </c:pt>
                <c:pt idx="1">
                  <c:v>日本成田</c:v>
                </c:pt>
                <c:pt idx="2">
                  <c:v>泰國曼谷</c:v>
                </c:pt>
                <c:pt idx="3">
                  <c:v>韓國仁川</c:v>
                </c:pt>
                <c:pt idx="4">
                  <c:v>新加坡樟宜</c:v>
                </c:pt>
                <c:pt idx="5">
                  <c:v>其他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48.790000000000013</c:v>
                </c:pt>
                <c:pt idx="1">
                  <c:v>44.64</c:v>
                </c:pt>
                <c:pt idx="2">
                  <c:v>42.39</c:v>
                </c:pt>
                <c:pt idx="3">
                  <c:v>27.16</c:v>
                </c:pt>
                <c:pt idx="4" formatCode="0.00_ ">
                  <c:v>26.3</c:v>
                </c:pt>
                <c:pt idx="5">
                  <c:v>20.93</c:v>
                </c:pt>
              </c:numCache>
            </c:numRef>
          </c:val>
        </c:ser>
        <c:axId val="150255872"/>
        <c:axId val="150265856"/>
      </c:barChart>
      <c:catAx>
        <c:axId val="150255872"/>
        <c:scaling>
          <c:orientation val="minMax"/>
        </c:scaling>
        <c:axPos val="b"/>
        <c:majorTickMark val="none"/>
        <c:tickLblPos val="low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b="1" cap="none" spc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150265856"/>
        <c:crosses val="autoZero"/>
        <c:auto val="1"/>
        <c:lblAlgn val="ctr"/>
        <c:lblOffset val="100"/>
      </c:catAx>
      <c:valAx>
        <c:axId val="150265856"/>
        <c:scaling>
          <c:orientation val="minMax"/>
          <c:max val="6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zh-TW"/>
          </a:p>
        </c:txPr>
        <c:crossAx val="150255872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035808305901377E-2"/>
                  <c:y val="-2.5071157580391194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zh-TW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2400"/>
                  </a:pPr>
                  <a:endParaRPr lang="zh-TW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400"/>
                  </a:pPr>
                  <a:endParaRPr lang="zh-TW"/>
                </a:p>
              </c:txPr>
            </c:dLbl>
            <c:showVal val="1"/>
          </c:dLbls>
          <c:cat>
            <c:strRef>
              <c:f>Sheet1!$A$2:$A$12</c:f>
              <c:strCache>
                <c:ptCount val="11"/>
                <c:pt idx="0">
                  <c:v>機場舒適程度</c:v>
                </c:pt>
                <c:pt idx="1">
                  <c:v>飲食選擇</c:v>
                </c:pt>
                <c:pt idx="2">
                  <c:v>候機樓設施環境</c:v>
                </c:pt>
                <c:pt idx="3">
                  <c:v>機場來往便捷程度</c:v>
                </c:pt>
                <c:pt idx="4">
                  <c:v>大樓整潔</c:v>
                </c:pt>
                <c:pt idx="5">
                  <c:v>購物選擇</c:v>
                </c:pt>
                <c:pt idx="6">
                  <c:v>員工效率禮貌</c:v>
                </c:pt>
                <c:pt idx="7">
                  <c:v>出入境檢查等候時間</c:v>
                </c:pt>
                <c:pt idx="8">
                  <c:v>互聯服務</c:v>
                </c:pt>
                <c:pt idx="9">
                  <c:v>安全</c:v>
                </c:pt>
                <c:pt idx="10">
                  <c:v>保安檢查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52.690000000000012</c:v>
                </c:pt>
                <c:pt idx="1">
                  <c:v>48.01</c:v>
                </c:pt>
                <c:pt idx="2">
                  <c:v>38.300000000000004</c:v>
                </c:pt>
                <c:pt idx="3">
                  <c:v>30.16</c:v>
                </c:pt>
                <c:pt idx="4">
                  <c:v>26.52</c:v>
                </c:pt>
                <c:pt idx="5">
                  <c:v>21.49</c:v>
                </c:pt>
                <c:pt idx="6">
                  <c:v>19.760000000000002</c:v>
                </c:pt>
                <c:pt idx="7">
                  <c:v>18.72</c:v>
                </c:pt>
                <c:pt idx="8">
                  <c:v>11.09</c:v>
                </c:pt>
                <c:pt idx="9">
                  <c:v>6.07</c:v>
                </c:pt>
                <c:pt idx="10">
                  <c:v>5.03</c:v>
                </c:pt>
              </c:numCache>
            </c:numRef>
          </c:val>
        </c:ser>
        <c:dLbls>
          <c:showVal val="1"/>
        </c:dLbls>
        <c:gapWidth val="75"/>
        <c:axId val="150271872"/>
        <c:axId val="150273408"/>
      </c:barChart>
      <c:catAx>
        <c:axId val="150271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 cap="none" spc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150273408"/>
        <c:crosses val="autoZero"/>
        <c:auto val="1"/>
        <c:lblAlgn val="ctr"/>
        <c:lblOffset val="100"/>
      </c:catAx>
      <c:valAx>
        <c:axId val="150273408"/>
        <c:scaling>
          <c:orientation val="minMax"/>
          <c:max val="7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solidFill>
                  <a:srgbClr val="FFC000"/>
                </a:solidFill>
              </a:defRPr>
            </a:pPr>
            <a:endParaRPr lang="zh-TW"/>
          </a:p>
        </c:txPr>
        <c:crossAx val="15027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strRef>
              <c:f>'Ridit分析(1)'!$B$59</c:f>
              <c:strCache>
                <c:ptCount val="1"/>
                <c:pt idx="0">
                  <c:v>R值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'Ridit分析(1)'!$A$60:$A$81</c:f>
              <c:strCache>
                <c:ptCount val="22"/>
                <c:pt idx="0">
                  <c:v>零售餐飲</c:v>
                </c:pt>
                <c:pt idx="1">
                  <c:v>漏水處理</c:v>
                </c:pt>
                <c:pt idx="2">
                  <c:v>航廈連通方式</c:v>
                </c:pt>
                <c:pt idx="3">
                  <c:v>計程車收費</c:v>
                </c:pt>
                <c:pt idx="4">
                  <c:v>停車場收費</c:v>
                </c:pt>
                <c:pt idx="5">
                  <c:v>對外交通</c:v>
                </c:pt>
                <c:pt idx="6">
                  <c:v>建築外觀</c:v>
                </c:pt>
                <c:pt idx="7">
                  <c:v>指標動線</c:v>
                </c:pt>
                <c:pt idx="8">
                  <c:v>吸菸室方便</c:v>
                </c:pt>
                <c:pt idx="9">
                  <c:v>停車場充足</c:v>
                </c:pt>
                <c:pt idx="10">
                  <c:v>行李處理</c:v>
                </c:pt>
                <c:pt idx="11">
                  <c:v>候機空間舒適</c:v>
                </c:pt>
                <c:pt idx="12">
                  <c:v>手推車狀況</c:v>
                </c:pt>
                <c:pt idx="13">
                  <c:v>衛生清潔</c:v>
                </c:pt>
                <c:pt idx="14">
                  <c:v>管理效率</c:v>
                </c:pt>
                <c:pt idx="15">
                  <c:v>各項服務設施</c:v>
                </c:pt>
                <c:pt idx="16">
                  <c:v>手推車取用</c:v>
                </c:pt>
                <c:pt idx="17">
                  <c:v>洗手間充足</c:v>
                </c:pt>
                <c:pt idx="18">
                  <c:v>機場保安</c:v>
                </c:pt>
                <c:pt idx="19">
                  <c:v>服務人員</c:v>
                </c:pt>
                <c:pt idx="20">
                  <c:v>抵境</c:v>
                </c:pt>
                <c:pt idx="21">
                  <c:v>辦理登機手續</c:v>
                </c:pt>
              </c:strCache>
            </c:strRef>
          </c:cat>
          <c:val>
            <c:numRef>
              <c:f>'Ridit分析(1)'!$B$60:$B$81</c:f>
              <c:numCache>
                <c:formatCode>General</c:formatCode>
                <c:ptCount val="22"/>
                <c:pt idx="0">
                  <c:v>0.30249160864179553</c:v>
                </c:pt>
                <c:pt idx="1">
                  <c:v>0.35484044553568006</c:v>
                </c:pt>
                <c:pt idx="2">
                  <c:v>0.42000056951507725</c:v>
                </c:pt>
                <c:pt idx="3">
                  <c:v>0.42624484188996303</c:v>
                </c:pt>
                <c:pt idx="4">
                  <c:v>0.4315530379311468</c:v>
                </c:pt>
                <c:pt idx="5">
                  <c:v>0.4446438534387307</c:v>
                </c:pt>
                <c:pt idx="6">
                  <c:v>0.45680708830090588</c:v>
                </c:pt>
                <c:pt idx="7">
                  <c:v>0.46011376158587552</c:v>
                </c:pt>
                <c:pt idx="8">
                  <c:v>0.46412198813467342</c:v>
                </c:pt>
                <c:pt idx="9">
                  <c:v>0.49379120617154126</c:v>
                </c:pt>
                <c:pt idx="10">
                  <c:v>0.50012779097865157</c:v>
                </c:pt>
                <c:pt idx="11">
                  <c:v>0.50272090729241581</c:v>
                </c:pt>
                <c:pt idx="12">
                  <c:v>0.50752305231406369</c:v>
                </c:pt>
                <c:pt idx="13">
                  <c:v>0.51311131109128949</c:v>
                </c:pt>
                <c:pt idx="14">
                  <c:v>0.54089220002747262</c:v>
                </c:pt>
                <c:pt idx="15">
                  <c:v>0.54565337911547473</c:v>
                </c:pt>
                <c:pt idx="16">
                  <c:v>0.54833449945621526</c:v>
                </c:pt>
                <c:pt idx="17">
                  <c:v>0.57693324981168959</c:v>
                </c:pt>
                <c:pt idx="18">
                  <c:v>0.58962855373139189</c:v>
                </c:pt>
                <c:pt idx="19">
                  <c:v>0.59744914655549874</c:v>
                </c:pt>
                <c:pt idx="20">
                  <c:v>0.62349690827413795</c:v>
                </c:pt>
                <c:pt idx="21">
                  <c:v>0.6380845577312747</c:v>
                </c:pt>
              </c:numCache>
            </c:numRef>
          </c:val>
        </c:ser>
        <c:ser>
          <c:idx val="1"/>
          <c:order val="1"/>
          <c:tx>
            <c:strRef>
              <c:f>'Ridit分析(1)'!$E$59</c:f>
              <c:strCache>
                <c:ptCount val="1"/>
                <c:pt idx="0">
                  <c:v>上限-下限</c:v>
                </c:pt>
              </c:strCache>
            </c:strRef>
          </c:tx>
          <c:spPr>
            <a:solidFill>
              <a:srgbClr val="3BC329">
                <a:alpha val="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softEdge">
              <a:bevelT w="101600" prst="riblet"/>
            </a:sp3d>
          </c:spPr>
          <c:cat>
            <c:strRef>
              <c:f>'Ridit分析(1)'!$A$60:$A$81</c:f>
              <c:strCache>
                <c:ptCount val="22"/>
                <c:pt idx="0">
                  <c:v>零售餐飲</c:v>
                </c:pt>
                <c:pt idx="1">
                  <c:v>漏水處理</c:v>
                </c:pt>
                <c:pt idx="2">
                  <c:v>航廈連通方式</c:v>
                </c:pt>
                <c:pt idx="3">
                  <c:v>計程車收費</c:v>
                </c:pt>
                <c:pt idx="4">
                  <c:v>停車場收費</c:v>
                </c:pt>
                <c:pt idx="5">
                  <c:v>對外交通</c:v>
                </c:pt>
                <c:pt idx="6">
                  <c:v>建築外觀</c:v>
                </c:pt>
                <c:pt idx="7">
                  <c:v>指標動線</c:v>
                </c:pt>
                <c:pt idx="8">
                  <c:v>吸菸室方便</c:v>
                </c:pt>
                <c:pt idx="9">
                  <c:v>停車場充足</c:v>
                </c:pt>
                <c:pt idx="10">
                  <c:v>行李處理</c:v>
                </c:pt>
                <c:pt idx="11">
                  <c:v>候機空間舒適</c:v>
                </c:pt>
                <c:pt idx="12">
                  <c:v>手推車狀況</c:v>
                </c:pt>
                <c:pt idx="13">
                  <c:v>衛生清潔</c:v>
                </c:pt>
                <c:pt idx="14">
                  <c:v>管理效率</c:v>
                </c:pt>
                <c:pt idx="15">
                  <c:v>各項服務設施</c:v>
                </c:pt>
                <c:pt idx="16">
                  <c:v>手推車取用</c:v>
                </c:pt>
                <c:pt idx="17">
                  <c:v>洗手間充足</c:v>
                </c:pt>
                <c:pt idx="18">
                  <c:v>機場保安</c:v>
                </c:pt>
                <c:pt idx="19">
                  <c:v>服務人員</c:v>
                </c:pt>
                <c:pt idx="20">
                  <c:v>抵境</c:v>
                </c:pt>
                <c:pt idx="21">
                  <c:v>辦理登機手續</c:v>
                </c:pt>
              </c:strCache>
            </c:strRef>
          </c:cat>
          <c:val>
            <c:numRef>
              <c:f>'Ridit分析(1)'!$E$60:$E$81</c:f>
              <c:numCache>
                <c:formatCode>General</c:formatCode>
                <c:ptCount val="22"/>
                <c:pt idx="0">
                  <c:v>4.8492864496887174E-2</c:v>
                </c:pt>
                <c:pt idx="1">
                  <c:v>5.2324475985260507E-2</c:v>
                </c:pt>
                <c:pt idx="2">
                  <c:v>5.0109735200188583E-2</c:v>
                </c:pt>
                <c:pt idx="3">
                  <c:v>5.7096266953992718E-2</c:v>
                </c:pt>
                <c:pt idx="4">
                  <c:v>5.2110905804197041E-2</c:v>
                </c:pt>
                <c:pt idx="5">
                  <c:v>4.8492864496887174E-2</c:v>
                </c:pt>
                <c:pt idx="6">
                  <c:v>4.8154341234307722E-2</c:v>
                </c:pt>
                <c:pt idx="7">
                  <c:v>4.8112522432468836E-2</c:v>
                </c:pt>
                <c:pt idx="8">
                  <c:v>6.0773712546276511E-2</c:v>
                </c:pt>
                <c:pt idx="9">
                  <c:v>5.1332700233935026E-2</c:v>
                </c:pt>
                <c:pt idx="10">
                  <c:v>4.8196269271187982E-2</c:v>
                </c:pt>
                <c:pt idx="11">
                  <c:v>4.8926232043015841E-2</c:v>
                </c:pt>
                <c:pt idx="12">
                  <c:v>4.9058524935354141E-2</c:v>
                </c:pt>
                <c:pt idx="13">
                  <c:v>4.8112522432468836E-2</c:v>
                </c:pt>
                <c:pt idx="14">
                  <c:v>4.8621663832631841E-2</c:v>
                </c:pt>
                <c:pt idx="15">
                  <c:v>5.298129428260194E-2</c:v>
                </c:pt>
                <c:pt idx="16">
                  <c:v>4.8882371673784508E-2</c:v>
                </c:pt>
                <c:pt idx="17">
                  <c:v>4.828045495852714E-2</c:v>
                </c:pt>
                <c:pt idx="18">
                  <c:v>4.8838629050550537E-2</c:v>
                </c:pt>
                <c:pt idx="19">
                  <c:v>4.8407564757149801E-2</c:v>
                </c:pt>
                <c:pt idx="20">
                  <c:v>4.8322713570519323E-2</c:v>
                </c:pt>
                <c:pt idx="21">
                  <c:v>4.8238307019494713E-2</c:v>
                </c:pt>
              </c:numCache>
            </c:numRef>
          </c:val>
        </c:ser>
        <c:overlap val="100"/>
        <c:axId val="152361984"/>
        <c:axId val="152367872"/>
      </c:barChart>
      <c:catAx>
        <c:axId val="152361984"/>
        <c:scaling>
          <c:orientation val="minMax"/>
        </c:scaling>
        <c:axPos val="l"/>
        <c:numFmt formatCode="General" sourceLinked="1"/>
        <c:tickLblPos val="nextTo"/>
        <c:crossAx val="152367872"/>
        <c:crosses val="autoZero"/>
        <c:auto val="1"/>
        <c:lblAlgn val="ctr"/>
        <c:lblOffset val="100"/>
      </c:catAx>
      <c:valAx>
        <c:axId val="152367872"/>
        <c:scaling>
          <c:orientation val="minMax"/>
        </c:scaling>
        <c:axPos val="b"/>
        <c:majorGridlines/>
        <c:numFmt formatCode="General" sourceLinked="1"/>
        <c:tickLblPos val="nextTo"/>
        <c:crossAx val="152361984"/>
        <c:crosses val="autoZero"/>
        <c:crossBetween val="between"/>
      </c:valAx>
      <c:spPr>
        <a:gradFill>
          <a:gsLst>
            <a:gs pos="31000">
              <a:srgbClr val="00B0F0"/>
            </a:gs>
            <a:gs pos="100000">
              <a:srgbClr val="F79646">
                <a:lumMod val="20000"/>
                <a:lumOff val="8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</c:chart>
  <c:spPr>
    <a:gradFill>
      <a:gsLst>
        <a:gs pos="31000">
          <a:srgbClr val="00B0F0"/>
        </a:gs>
        <a:gs pos="100000">
          <a:srgbClr val="F79646">
            <a:lumMod val="20000"/>
            <a:lumOff val="8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w="12700">
      <a:solidFill>
        <a:sysClr val="windowText" lastClr="000000"/>
      </a:solidFill>
    </a:ln>
  </c:spPr>
  <c:txPr>
    <a:bodyPr/>
    <a:lstStyle/>
    <a:p>
      <a:pPr>
        <a:defRPr baseline="0">
          <a:solidFill>
            <a:schemeClr val="tx1"/>
          </a:solidFill>
        </a:defRPr>
      </a:pPr>
      <a:endParaRPr lang="zh-TW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F9554-D2EA-4E60-A14A-792811122C9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5E52B5-5EB2-4BB3-A775-0A77D6115860}">
      <dgm:prSet phldrT="[文字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zh-TW" alt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E4072D-478D-462D-858C-1A903454E538}" type="parTrans" cxnId="{DC49D99A-1836-4B28-B143-170A5EA522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2ED15A5-F459-4AF8-9F6E-FA12226CC4F8}" type="sibTrans" cxnId="{DC49D99A-1836-4B28-B143-170A5EA522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3573529-54BA-46DC-8581-974967101258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男性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F0A0C7F-4AA8-4811-BC51-413CA0C20FAC}" type="parTrans" cxnId="{34EE4441-39C8-4DAC-B719-0FC8F190BD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C620E7B-3753-48E7-8A16-A90F9D899E1E}" type="sibTrans" cxnId="{34EE4441-39C8-4DAC-B719-0FC8F190BD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35E62E-A6C8-4106-8388-AB85ED6BB113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合計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7B6DD2B-9B8C-49A0-9701-BE3D1D378C69}" type="parTrans" cxnId="{9E6605A4-451D-4516-9D40-24CAE30B51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437AB38-2702-4408-93CC-B5FCE5773F65}" type="sibTrans" cxnId="{9E6605A4-451D-4516-9D40-24CAE30B51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A30A4F-8F81-467D-B9C6-1D6D7E1F2E00}">
      <dgm:prSet phldrT="[文字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zh-TW" alt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人次</a:t>
          </a:r>
          <a:endParaRPr lang="zh-TW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567C036-2F26-4C0E-93BC-C04CF3797E5E}" type="parTrans" cxnId="{1DCAB370-1A35-4E60-BBCA-B3974DF3A3E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7B89A9C-2C46-424E-86A0-6C1FF0E104B7}" type="sibTrans" cxnId="{1DCAB370-1A35-4E60-BBCA-B3974DF3A3E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1BCC71-2EDB-48B6-B689-4051180E2FED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176,858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A883802-F26D-4423-A6CA-183F5ED29702}" type="parTrans" cxnId="{77A02B17-45E1-472A-8B9B-C739ED6C0E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BC512D-47D5-4E88-95CF-A22406D601FC}" type="sibTrans" cxnId="{77A02B17-45E1-472A-8B9B-C739ED6C0E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D39397D-1E4D-4D2F-A532-A514DCA75B3D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367,491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6136BC9-F60A-4C85-AC85-075CD6677579}" type="parTrans" cxnId="{610E791F-1392-4C88-AE02-9316D3FCC09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8EA5A6C-5076-49DC-AF98-5F2ED665230A}" type="sibTrans" cxnId="{610E791F-1392-4C88-AE02-9316D3FCC09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65CFE5-1808-4489-99B1-046448A6F33E}">
      <dgm:prSet phldrT="[文字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zh-TW" alt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百分比</a:t>
          </a:r>
          <a:r>
            <a:rPr lang="en-US" altLang="zh-TW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(%)</a:t>
          </a:r>
          <a:endParaRPr lang="zh-TW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2E364F1-A6DF-4B29-97EB-48170DC3BD9B}" type="parTrans" cxnId="{8DE14CAE-BB72-4F1A-A8EF-B5FDD20106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C66D1A-62C8-4803-9322-002669854AE0}" type="sibTrans" cxnId="{8DE14CAE-BB72-4F1A-A8EF-B5FDD20106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EA4B5D1-31A5-4069-BD22-FABAA2E18F99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51.87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99673ED-1F0E-4005-9D19-FA11D9513F19}" type="parTrans" cxnId="{5B8AEED2-2849-4405-AE45-8E56F1EED6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B98B0C-6712-4A29-AA9A-7DC11B690303}" type="sibTrans" cxnId="{5B8AEED2-2849-4405-AE45-8E56F1EED6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F211A6C-8B0E-49E9-8D01-BC95C7319E9A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48.13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1721B09-C7C1-4588-B387-A48E4C3CBD39}" type="parTrans" cxnId="{255342EF-25A2-4435-BFF7-BED69920B3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1B2976-419C-4D9D-84FB-33ACE4324EC3}" type="sibTrans" cxnId="{255342EF-25A2-4435-BFF7-BED69920B3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8BE220D-EC7D-48F9-8125-6845C74173B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女性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8E99D8D-235D-45C9-9D51-14961FFD2256}" type="parTrans" cxnId="{83C4A837-6F96-433E-8A8C-B21BEC323BF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54CB17B-FE0D-4040-9894-648328AFB216}" type="sibTrans" cxnId="{83C4A837-6F96-433E-8A8C-B21BEC323BF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82604F-D51C-4377-9623-2E951581F7C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190,633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30125D3-D597-444F-B71E-FFA6013DE59D}" type="parTrans" cxnId="{88E9CF2E-3EAD-4E70-8BBF-F24EB117AE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E675C6-D57F-49C9-A16E-D8EF47731E75}" type="sibTrans" cxnId="{88E9CF2E-3EAD-4E70-8BBF-F24EB117AE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F7E7A3-0F54-439D-8A5B-F23662674FB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100.00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9B792AC-B50D-4901-929B-5AA549F2276B}" type="parTrans" cxnId="{E531AECA-4AD2-4716-83CF-1A87AFBF2A4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BCE4FD6-F450-4267-B371-FF0622B784B7}" type="sibTrans" cxnId="{E531AECA-4AD2-4716-83CF-1A87AFBF2A4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89A76EA-F531-4B09-B50F-70578234014C}" type="pres">
      <dgm:prSet presAssocID="{238F9554-D2EA-4E60-A14A-792811122C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B5997B8-3E26-4603-80D0-2568138EBDE4}" type="pres">
      <dgm:prSet presAssocID="{8F5E52B5-5EB2-4BB3-A775-0A77D6115860}" presName="compNode" presStyleCnt="0"/>
      <dgm:spPr/>
    </dgm:pt>
    <dgm:pt modelId="{615FAC17-B67B-4F34-9513-F6575077AE15}" type="pres">
      <dgm:prSet presAssocID="{8F5E52B5-5EB2-4BB3-A775-0A77D6115860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A4F39D27-1C4E-4899-BDD6-73E9B367029E}" type="pres">
      <dgm:prSet presAssocID="{8F5E52B5-5EB2-4BB3-A775-0A77D6115860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16037FF6-EC2E-49C4-ADCB-AABD6195F6B8}" type="pres">
      <dgm:prSet presAssocID="{8F5E52B5-5EB2-4BB3-A775-0A77D6115860}" presName="compChildNode" presStyleCnt="0"/>
      <dgm:spPr/>
    </dgm:pt>
    <dgm:pt modelId="{185436D8-64F5-460D-BD08-5F5DE8B60551}" type="pres">
      <dgm:prSet presAssocID="{8F5E52B5-5EB2-4BB3-A775-0A77D6115860}" presName="theInnerList" presStyleCnt="0"/>
      <dgm:spPr/>
    </dgm:pt>
    <dgm:pt modelId="{F9DC4002-778C-4D59-AB73-F4758F4626BA}" type="pres">
      <dgm:prSet presAssocID="{03573529-54BA-46DC-8581-974967101258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2A7A1-D155-4702-8084-223182F9B047}" type="pres">
      <dgm:prSet presAssocID="{03573529-54BA-46DC-8581-974967101258}" presName="aSpace2" presStyleCnt="0"/>
      <dgm:spPr/>
    </dgm:pt>
    <dgm:pt modelId="{FB3894D7-EF25-4209-8CBB-9AFFB6094E04}" type="pres">
      <dgm:prSet presAssocID="{E8BE220D-EC7D-48F9-8125-6845C74173B3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16DA2-ED62-428B-8865-DF6608928C24}" type="pres">
      <dgm:prSet presAssocID="{E8BE220D-EC7D-48F9-8125-6845C74173B3}" presName="aSpace2" presStyleCnt="0"/>
      <dgm:spPr/>
    </dgm:pt>
    <dgm:pt modelId="{6F0EF76E-42EA-43C5-8162-1C204601D612}" type="pres">
      <dgm:prSet presAssocID="{F535E62E-A6C8-4106-8388-AB85ED6BB113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151D0D-3B23-40C7-8D34-95BF9DD0412A}" type="pres">
      <dgm:prSet presAssocID="{8F5E52B5-5EB2-4BB3-A775-0A77D6115860}" presName="aSpace" presStyleCnt="0"/>
      <dgm:spPr/>
    </dgm:pt>
    <dgm:pt modelId="{E12359E8-0D02-46AB-A43C-D4AB52448CF0}" type="pres">
      <dgm:prSet presAssocID="{6CA30A4F-8F81-467D-B9C6-1D6D7E1F2E00}" presName="compNode" presStyleCnt="0"/>
      <dgm:spPr/>
    </dgm:pt>
    <dgm:pt modelId="{68CAAFDF-CE1F-4F7F-9600-C00A1833F25D}" type="pres">
      <dgm:prSet presAssocID="{6CA30A4F-8F81-467D-B9C6-1D6D7E1F2E00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3DCD1236-05A7-47E6-A328-E1FC0CFBABC8}" type="pres">
      <dgm:prSet presAssocID="{6CA30A4F-8F81-467D-B9C6-1D6D7E1F2E00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1887BD90-40DD-4857-91DE-3DF38ECCEBF5}" type="pres">
      <dgm:prSet presAssocID="{6CA30A4F-8F81-467D-B9C6-1D6D7E1F2E00}" presName="compChildNode" presStyleCnt="0"/>
      <dgm:spPr/>
    </dgm:pt>
    <dgm:pt modelId="{CDA97C9E-4C58-4B58-9C94-5428980DBB95}" type="pres">
      <dgm:prSet presAssocID="{6CA30A4F-8F81-467D-B9C6-1D6D7E1F2E00}" presName="theInnerList" presStyleCnt="0"/>
      <dgm:spPr/>
    </dgm:pt>
    <dgm:pt modelId="{1D8F28BB-ECCA-441E-A693-858E5DE737E8}" type="pres">
      <dgm:prSet presAssocID="{CE82604F-D51C-4377-9623-2E951581F7CF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9F8CFD-0CC9-45C8-BBBC-2F0021143BE9}" type="pres">
      <dgm:prSet presAssocID="{CE82604F-D51C-4377-9623-2E951581F7CF}" presName="aSpace2" presStyleCnt="0"/>
      <dgm:spPr/>
    </dgm:pt>
    <dgm:pt modelId="{698E8934-8791-43B4-9DF1-DCBEAAD9244D}" type="pres">
      <dgm:prSet presAssocID="{671BCC71-2EDB-48B6-B689-4051180E2FE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9E5E6-5B4C-4D10-8699-EB571A5C6E87}" type="pres">
      <dgm:prSet presAssocID="{671BCC71-2EDB-48B6-B689-4051180E2FED}" presName="aSpace2" presStyleCnt="0"/>
      <dgm:spPr/>
    </dgm:pt>
    <dgm:pt modelId="{1673D099-934B-4F93-9250-87143AD985C6}" type="pres">
      <dgm:prSet presAssocID="{BD39397D-1E4D-4D2F-A532-A514DCA75B3D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3B5ABC-7052-40B2-88EA-844D9898FAC1}" type="pres">
      <dgm:prSet presAssocID="{6CA30A4F-8F81-467D-B9C6-1D6D7E1F2E00}" presName="aSpace" presStyleCnt="0"/>
      <dgm:spPr/>
    </dgm:pt>
    <dgm:pt modelId="{FA2C18CC-1B42-4337-9836-1211FD032646}" type="pres">
      <dgm:prSet presAssocID="{DF65CFE5-1808-4489-99B1-046448A6F33E}" presName="compNode" presStyleCnt="0"/>
      <dgm:spPr/>
    </dgm:pt>
    <dgm:pt modelId="{EAC50C9D-75CD-423C-ADE1-D22C0648B2CA}" type="pres">
      <dgm:prSet presAssocID="{DF65CFE5-1808-4489-99B1-046448A6F33E}" presName="aNode" presStyleLbl="bgShp" presStyleIdx="2" presStyleCnt="3" custLinFactNeighborX="84723" custLinFactNeighborY="-632"/>
      <dgm:spPr/>
      <dgm:t>
        <a:bodyPr/>
        <a:lstStyle/>
        <a:p>
          <a:endParaRPr lang="zh-TW" altLang="en-US"/>
        </a:p>
      </dgm:t>
    </dgm:pt>
    <dgm:pt modelId="{30027134-F515-4F9C-B4CC-2D94166CEB63}" type="pres">
      <dgm:prSet presAssocID="{DF65CFE5-1808-4489-99B1-046448A6F33E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45868186-F3BC-4F82-9401-9F3E768A13CE}" type="pres">
      <dgm:prSet presAssocID="{DF65CFE5-1808-4489-99B1-046448A6F33E}" presName="compChildNode" presStyleCnt="0"/>
      <dgm:spPr/>
    </dgm:pt>
    <dgm:pt modelId="{91A4CE26-2927-47A3-9088-6819877DE083}" type="pres">
      <dgm:prSet presAssocID="{DF65CFE5-1808-4489-99B1-046448A6F33E}" presName="theInnerList" presStyleCnt="0"/>
      <dgm:spPr/>
    </dgm:pt>
    <dgm:pt modelId="{5597D368-3D59-483B-BCD0-DF324D748E46}" type="pres">
      <dgm:prSet presAssocID="{1EA4B5D1-31A5-4069-BD22-FABAA2E18F9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F117E-7633-4EE6-80AF-916D703E6DAB}" type="pres">
      <dgm:prSet presAssocID="{1EA4B5D1-31A5-4069-BD22-FABAA2E18F99}" presName="aSpace2" presStyleCnt="0"/>
      <dgm:spPr/>
    </dgm:pt>
    <dgm:pt modelId="{EED17A04-33B3-4709-BADC-7652F56B3B6F}" type="pres">
      <dgm:prSet presAssocID="{EF211A6C-8B0E-49E9-8D01-BC95C7319E9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A8842-14FA-4599-9B7C-E896991751A6}" type="pres">
      <dgm:prSet presAssocID="{EF211A6C-8B0E-49E9-8D01-BC95C7319E9A}" presName="aSpace2" presStyleCnt="0"/>
      <dgm:spPr/>
    </dgm:pt>
    <dgm:pt modelId="{58C33CBA-6E0A-4DBE-AA44-FA74E5A4D727}" type="pres">
      <dgm:prSet presAssocID="{5FF7E7A3-0F54-439D-8A5B-F23662674FB3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C15698-087E-401F-85A9-3411A761E872}" type="presOf" srcId="{DF65CFE5-1808-4489-99B1-046448A6F33E}" destId="{EAC50C9D-75CD-423C-ADE1-D22C0648B2CA}" srcOrd="0" destOrd="0" presId="urn:microsoft.com/office/officeart/2005/8/layout/lProcess2"/>
    <dgm:cxn modelId="{610E791F-1392-4C88-AE02-9316D3FCC094}" srcId="{6CA30A4F-8F81-467D-B9C6-1D6D7E1F2E00}" destId="{BD39397D-1E4D-4D2F-A532-A514DCA75B3D}" srcOrd="2" destOrd="0" parTransId="{26136BC9-F60A-4C85-AC85-075CD6677579}" sibTransId="{88EA5A6C-5076-49DC-AF98-5F2ED665230A}"/>
    <dgm:cxn modelId="{255342EF-25A2-4435-BFF7-BED69920B3B4}" srcId="{DF65CFE5-1808-4489-99B1-046448A6F33E}" destId="{EF211A6C-8B0E-49E9-8D01-BC95C7319E9A}" srcOrd="1" destOrd="0" parTransId="{61721B09-C7C1-4588-B387-A48E4C3CBD39}" sibTransId="{771B2976-419C-4D9D-84FB-33ACE4324EC3}"/>
    <dgm:cxn modelId="{0E460524-8C56-48B4-9E6A-81C7E0AE46B9}" type="presOf" srcId="{BD39397D-1E4D-4D2F-A532-A514DCA75B3D}" destId="{1673D099-934B-4F93-9250-87143AD985C6}" srcOrd="0" destOrd="0" presId="urn:microsoft.com/office/officeart/2005/8/layout/lProcess2"/>
    <dgm:cxn modelId="{760C984F-4AB9-48CD-B070-1D52133981E5}" type="presOf" srcId="{8F5E52B5-5EB2-4BB3-A775-0A77D6115860}" destId="{615FAC17-B67B-4F34-9513-F6575077AE15}" srcOrd="0" destOrd="0" presId="urn:microsoft.com/office/officeart/2005/8/layout/lProcess2"/>
    <dgm:cxn modelId="{1DCAB370-1A35-4E60-BBCA-B3974DF3A3E0}" srcId="{238F9554-D2EA-4E60-A14A-792811122C9B}" destId="{6CA30A4F-8F81-467D-B9C6-1D6D7E1F2E00}" srcOrd="1" destOrd="0" parTransId="{7567C036-2F26-4C0E-93BC-C04CF3797E5E}" sibTransId="{D7B89A9C-2C46-424E-86A0-6C1FF0E104B7}"/>
    <dgm:cxn modelId="{88E9CF2E-3EAD-4E70-8BBF-F24EB117AE2D}" srcId="{6CA30A4F-8F81-467D-B9C6-1D6D7E1F2E00}" destId="{CE82604F-D51C-4377-9623-2E951581F7CF}" srcOrd="0" destOrd="0" parTransId="{D30125D3-D597-444F-B71E-FFA6013DE59D}" sibTransId="{91E675C6-D57F-49C9-A16E-D8EF47731E75}"/>
    <dgm:cxn modelId="{77A02B17-45E1-472A-8B9B-C739ED6C0E2C}" srcId="{6CA30A4F-8F81-467D-B9C6-1D6D7E1F2E00}" destId="{671BCC71-2EDB-48B6-B689-4051180E2FED}" srcOrd="1" destOrd="0" parTransId="{0A883802-F26D-4423-A6CA-183F5ED29702}" sibTransId="{2CBC512D-47D5-4E88-95CF-A22406D601FC}"/>
    <dgm:cxn modelId="{2A4A4729-4604-4385-8C8E-E5854D07388E}" type="presOf" srcId="{F535E62E-A6C8-4106-8388-AB85ED6BB113}" destId="{6F0EF76E-42EA-43C5-8162-1C204601D612}" srcOrd="0" destOrd="0" presId="urn:microsoft.com/office/officeart/2005/8/layout/lProcess2"/>
    <dgm:cxn modelId="{30419DEC-FB32-4E3A-903F-E126C6802A9F}" type="presOf" srcId="{03573529-54BA-46DC-8581-974967101258}" destId="{F9DC4002-778C-4D59-AB73-F4758F4626BA}" srcOrd="0" destOrd="0" presId="urn:microsoft.com/office/officeart/2005/8/layout/lProcess2"/>
    <dgm:cxn modelId="{AF6ADC8B-A920-44E4-8FF7-A1E9917E0E44}" type="presOf" srcId="{CE82604F-D51C-4377-9623-2E951581F7CF}" destId="{1D8F28BB-ECCA-441E-A693-858E5DE737E8}" srcOrd="0" destOrd="0" presId="urn:microsoft.com/office/officeart/2005/8/layout/lProcess2"/>
    <dgm:cxn modelId="{AC9C13FE-E28C-493F-9AE5-124971343E13}" type="presOf" srcId="{1EA4B5D1-31A5-4069-BD22-FABAA2E18F99}" destId="{5597D368-3D59-483B-BCD0-DF324D748E46}" srcOrd="0" destOrd="0" presId="urn:microsoft.com/office/officeart/2005/8/layout/lProcess2"/>
    <dgm:cxn modelId="{83C4A837-6F96-433E-8A8C-B21BEC323BF9}" srcId="{8F5E52B5-5EB2-4BB3-A775-0A77D6115860}" destId="{E8BE220D-EC7D-48F9-8125-6845C74173B3}" srcOrd="1" destOrd="0" parTransId="{78E99D8D-235D-45C9-9D51-14961FFD2256}" sibTransId="{554CB17B-FE0D-4040-9894-648328AFB216}"/>
    <dgm:cxn modelId="{E531AECA-4AD2-4716-83CF-1A87AFBF2A44}" srcId="{DF65CFE5-1808-4489-99B1-046448A6F33E}" destId="{5FF7E7A3-0F54-439D-8A5B-F23662674FB3}" srcOrd="2" destOrd="0" parTransId="{29B792AC-B50D-4901-929B-5AA549F2276B}" sibTransId="{EBCE4FD6-F450-4267-B371-FF0622B784B7}"/>
    <dgm:cxn modelId="{E3DFD6C8-03F7-47C3-8B05-4DAB8AF04EC4}" type="presOf" srcId="{DF65CFE5-1808-4489-99B1-046448A6F33E}" destId="{30027134-F515-4F9C-B4CC-2D94166CEB63}" srcOrd="1" destOrd="0" presId="urn:microsoft.com/office/officeart/2005/8/layout/lProcess2"/>
    <dgm:cxn modelId="{FCA2BD24-51D6-48A9-A667-F3C3E89AE779}" type="presOf" srcId="{E8BE220D-EC7D-48F9-8125-6845C74173B3}" destId="{FB3894D7-EF25-4209-8CBB-9AFFB6094E04}" srcOrd="0" destOrd="0" presId="urn:microsoft.com/office/officeart/2005/8/layout/lProcess2"/>
    <dgm:cxn modelId="{34EE4441-39C8-4DAC-B719-0FC8F190BD4D}" srcId="{8F5E52B5-5EB2-4BB3-A775-0A77D6115860}" destId="{03573529-54BA-46DC-8581-974967101258}" srcOrd="0" destOrd="0" parTransId="{1F0A0C7F-4AA8-4811-BC51-413CA0C20FAC}" sibTransId="{CC620E7B-3753-48E7-8A16-A90F9D899E1E}"/>
    <dgm:cxn modelId="{DC49D99A-1836-4B28-B143-170A5EA522DA}" srcId="{238F9554-D2EA-4E60-A14A-792811122C9B}" destId="{8F5E52B5-5EB2-4BB3-A775-0A77D6115860}" srcOrd="0" destOrd="0" parTransId="{8FE4072D-478D-462D-858C-1A903454E538}" sibTransId="{F2ED15A5-F459-4AF8-9F6E-FA12226CC4F8}"/>
    <dgm:cxn modelId="{AC3BD767-53CD-4165-B295-0E471F0BF8C5}" type="presOf" srcId="{238F9554-D2EA-4E60-A14A-792811122C9B}" destId="{E89A76EA-F531-4B09-B50F-70578234014C}" srcOrd="0" destOrd="0" presId="urn:microsoft.com/office/officeart/2005/8/layout/lProcess2"/>
    <dgm:cxn modelId="{A6FE49CD-F099-4537-87AF-0D3D24FC0672}" type="presOf" srcId="{EF211A6C-8B0E-49E9-8D01-BC95C7319E9A}" destId="{EED17A04-33B3-4709-BADC-7652F56B3B6F}" srcOrd="0" destOrd="0" presId="urn:microsoft.com/office/officeart/2005/8/layout/lProcess2"/>
    <dgm:cxn modelId="{9E6605A4-451D-4516-9D40-24CAE30B513D}" srcId="{8F5E52B5-5EB2-4BB3-A775-0A77D6115860}" destId="{F535E62E-A6C8-4106-8388-AB85ED6BB113}" srcOrd="2" destOrd="0" parTransId="{57B6DD2B-9B8C-49A0-9701-BE3D1D378C69}" sibTransId="{0437AB38-2702-4408-93CC-B5FCE5773F65}"/>
    <dgm:cxn modelId="{8DE14CAE-BB72-4F1A-A8EF-B5FDD201068C}" srcId="{238F9554-D2EA-4E60-A14A-792811122C9B}" destId="{DF65CFE5-1808-4489-99B1-046448A6F33E}" srcOrd="2" destOrd="0" parTransId="{52E364F1-A6DF-4B29-97EB-48170DC3BD9B}" sibTransId="{D0C66D1A-62C8-4803-9322-002669854AE0}"/>
    <dgm:cxn modelId="{60218877-7E2A-49AE-8682-0924AD28D3CE}" type="presOf" srcId="{6CA30A4F-8F81-467D-B9C6-1D6D7E1F2E00}" destId="{68CAAFDF-CE1F-4F7F-9600-C00A1833F25D}" srcOrd="0" destOrd="0" presId="urn:microsoft.com/office/officeart/2005/8/layout/lProcess2"/>
    <dgm:cxn modelId="{5B8AEED2-2849-4405-AE45-8E56F1EED62C}" srcId="{DF65CFE5-1808-4489-99B1-046448A6F33E}" destId="{1EA4B5D1-31A5-4069-BD22-FABAA2E18F99}" srcOrd="0" destOrd="0" parTransId="{499673ED-1F0E-4005-9D19-FA11D9513F19}" sibTransId="{6EB98B0C-6712-4A29-AA9A-7DC11B690303}"/>
    <dgm:cxn modelId="{BD7A6FB0-C714-4463-AAE5-684B231B2E29}" type="presOf" srcId="{8F5E52B5-5EB2-4BB3-A775-0A77D6115860}" destId="{A4F39D27-1C4E-4899-BDD6-73E9B367029E}" srcOrd="1" destOrd="0" presId="urn:microsoft.com/office/officeart/2005/8/layout/lProcess2"/>
    <dgm:cxn modelId="{E3AEF9B8-2B23-4A02-AE6D-09E598DB5322}" type="presOf" srcId="{671BCC71-2EDB-48B6-B689-4051180E2FED}" destId="{698E8934-8791-43B4-9DF1-DCBEAAD9244D}" srcOrd="0" destOrd="0" presId="urn:microsoft.com/office/officeart/2005/8/layout/lProcess2"/>
    <dgm:cxn modelId="{FE9BE865-4182-48DF-85A8-B5E6DB25FF52}" type="presOf" srcId="{6CA30A4F-8F81-467D-B9C6-1D6D7E1F2E00}" destId="{3DCD1236-05A7-47E6-A328-E1FC0CFBABC8}" srcOrd="1" destOrd="0" presId="urn:microsoft.com/office/officeart/2005/8/layout/lProcess2"/>
    <dgm:cxn modelId="{DD527199-B306-4F62-B23E-1A47658C80A4}" type="presOf" srcId="{5FF7E7A3-0F54-439D-8A5B-F23662674FB3}" destId="{58C33CBA-6E0A-4DBE-AA44-FA74E5A4D727}" srcOrd="0" destOrd="0" presId="urn:microsoft.com/office/officeart/2005/8/layout/lProcess2"/>
    <dgm:cxn modelId="{8FA9157E-D186-4CD7-8F35-21A099C1E50C}" type="presParOf" srcId="{E89A76EA-F531-4B09-B50F-70578234014C}" destId="{8B5997B8-3E26-4603-80D0-2568138EBDE4}" srcOrd="0" destOrd="0" presId="urn:microsoft.com/office/officeart/2005/8/layout/lProcess2"/>
    <dgm:cxn modelId="{87F9FCDC-ED71-433E-BFA4-26DD6D18A223}" type="presParOf" srcId="{8B5997B8-3E26-4603-80D0-2568138EBDE4}" destId="{615FAC17-B67B-4F34-9513-F6575077AE15}" srcOrd="0" destOrd="0" presId="urn:microsoft.com/office/officeart/2005/8/layout/lProcess2"/>
    <dgm:cxn modelId="{79E83ABC-3070-41E9-9AB4-F3EACA34AD73}" type="presParOf" srcId="{8B5997B8-3E26-4603-80D0-2568138EBDE4}" destId="{A4F39D27-1C4E-4899-BDD6-73E9B367029E}" srcOrd="1" destOrd="0" presId="urn:microsoft.com/office/officeart/2005/8/layout/lProcess2"/>
    <dgm:cxn modelId="{B25A29ED-8C6C-4924-A3D2-C0F309BB8AF2}" type="presParOf" srcId="{8B5997B8-3E26-4603-80D0-2568138EBDE4}" destId="{16037FF6-EC2E-49C4-ADCB-AABD6195F6B8}" srcOrd="2" destOrd="0" presId="urn:microsoft.com/office/officeart/2005/8/layout/lProcess2"/>
    <dgm:cxn modelId="{EBAA1C76-2B45-4CC7-A65F-018D57088A46}" type="presParOf" srcId="{16037FF6-EC2E-49C4-ADCB-AABD6195F6B8}" destId="{185436D8-64F5-460D-BD08-5F5DE8B60551}" srcOrd="0" destOrd="0" presId="urn:microsoft.com/office/officeart/2005/8/layout/lProcess2"/>
    <dgm:cxn modelId="{462CEA9E-9B03-4002-9880-4890C552D135}" type="presParOf" srcId="{185436D8-64F5-460D-BD08-5F5DE8B60551}" destId="{F9DC4002-778C-4D59-AB73-F4758F4626BA}" srcOrd="0" destOrd="0" presId="urn:microsoft.com/office/officeart/2005/8/layout/lProcess2"/>
    <dgm:cxn modelId="{F85CF39C-708E-4AA8-ACA9-E057C4AAB6E6}" type="presParOf" srcId="{185436D8-64F5-460D-BD08-5F5DE8B60551}" destId="{F1E2A7A1-D155-4702-8084-223182F9B047}" srcOrd="1" destOrd="0" presId="urn:microsoft.com/office/officeart/2005/8/layout/lProcess2"/>
    <dgm:cxn modelId="{C847F6DD-C1B1-48F0-A7A6-F0864F39511A}" type="presParOf" srcId="{185436D8-64F5-460D-BD08-5F5DE8B60551}" destId="{FB3894D7-EF25-4209-8CBB-9AFFB6094E04}" srcOrd="2" destOrd="0" presId="urn:microsoft.com/office/officeart/2005/8/layout/lProcess2"/>
    <dgm:cxn modelId="{5B9550C6-A2A7-464A-91C7-E1D3C38FC6BE}" type="presParOf" srcId="{185436D8-64F5-460D-BD08-5F5DE8B60551}" destId="{84416DA2-ED62-428B-8865-DF6608928C24}" srcOrd="3" destOrd="0" presId="urn:microsoft.com/office/officeart/2005/8/layout/lProcess2"/>
    <dgm:cxn modelId="{5E650C96-4113-49FD-B28B-AF863D0C491C}" type="presParOf" srcId="{185436D8-64F5-460D-BD08-5F5DE8B60551}" destId="{6F0EF76E-42EA-43C5-8162-1C204601D612}" srcOrd="4" destOrd="0" presId="urn:microsoft.com/office/officeart/2005/8/layout/lProcess2"/>
    <dgm:cxn modelId="{29605DA9-F939-4293-BCC1-378E18B4B197}" type="presParOf" srcId="{E89A76EA-F531-4B09-B50F-70578234014C}" destId="{6A151D0D-3B23-40C7-8D34-95BF9DD0412A}" srcOrd="1" destOrd="0" presId="urn:microsoft.com/office/officeart/2005/8/layout/lProcess2"/>
    <dgm:cxn modelId="{5DD8ED2E-0E27-4271-8442-D70F5558CC56}" type="presParOf" srcId="{E89A76EA-F531-4B09-B50F-70578234014C}" destId="{E12359E8-0D02-46AB-A43C-D4AB52448CF0}" srcOrd="2" destOrd="0" presId="urn:microsoft.com/office/officeart/2005/8/layout/lProcess2"/>
    <dgm:cxn modelId="{CF56A1C7-7260-41B8-9319-E9AC51D1F487}" type="presParOf" srcId="{E12359E8-0D02-46AB-A43C-D4AB52448CF0}" destId="{68CAAFDF-CE1F-4F7F-9600-C00A1833F25D}" srcOrd="0" destOrd="0" presId="urn:microsoft.com/office/officeart/2005/8/layout/lProcess2"/>
    <dgm:cxn modelId="{F1124047-6AF2-4DC6-8145-31CC0059BEDE}" type="presParOf" srcId="{E12359E8-0D02-46AB-A43C-D4AB52448CF0}" destId="{3DCD1236-05A7-47E6-A328-E1FC0CFBABC8}" srcOrd="1" destOrd="0" presId="urn:microsoft.com/office/officeart/2005/8/layout/lProcess2"/>
    <dgm:cxn modelId="{FCD83248-6839-44BC-BB36-E0AB0145A8E4}" type="presParOf" srcId="{E12359E8-0D02-46AB-A43C-D4AB52448CF0}" destId="{1887BD90-40DD-4857-91DE-3DF38ECCEBF5}" srcOrd="2" destOrd="0" presId="urn:microsoft.com/office/officeart/2005/8/layout/lProcess2"/>
    <dgm:cxn modelId="{7D4B3989-CD73-44E4-B5D8-EE1AB83FDD24}" type="presParOf" srcId="{1887BD90-40DD-4857-91DE-3DF38ECCEBF5}" destId="{CDA97C9E-4C58-4B58-9C94-5428980DBB95}" srcOrd="0" destOrd="0" presId="urn:microsoft.com/office/officeart/2005/8/layout/lProcess2"/>
    <dgm:cxn modelId="{EAB9EC90-329D-409F-AD68-27CCB4C750D9}" type="presParOf" srcId="{CDA97C9E-4C58-4B58-9C94-5428980DBB95}" destId="{1D8F28BB-ECCA-441E-A693-858E5DE737E8}" srcOrd="0" destOrd="0" presId="urn:microsoft.com/office/officeart/2005/8/layout/lProcess2"/>
    <dgm:cxn modelId="{D4B90E3E-E252-49AF-AE6D-C21001B64E08}" type="presParOf" srcId="{CDA97C9E-4C58-4B58-9C94-5428980DBB95}" destId="{349F8CFD-0CC9-45C8-BBBC-2F0021143BE9}" srcOrd="1" destOrd="0" presId="urn:microsoft.com/office/officeart/2005/8/layout/lProcess2"/>
    <dgm:cxn modelId="{354306EC-6A8A-4F60-86A7-1FDA9ECBB534}" type="presParOf" srcId="{CDA97C9E-4C58-4B58-9C94-5428980DBB95}" destId="{698E8934-8791-43B4-9DF1-DCBEAAD9244D}" srcOrd="2" destOrd="0" presId="urn:microsoft.com/office/officeart/2005/8/layout/lProcess2"/>
    <dgm:cxn modelId="{ABE56A8D-88E3-444A-9589-FB91DD4F2CE6}" type="presParOf" srcId="{CDA97C9E-4C58-4B58-9C94-5428980DBB95}" destId="{0739E5E6-5B4C-4D10-8699-EB571A5C6E87}" srcOrd="3" destOrd="0" presId="urn:microsoft.com/office/officeart/2005/8/layout/lProcess2"/>
    <dgm:cxn modelId="{1293F983-5A16-46C7-AAA4-664A63A86902}" type="presParOf" srcId="{CDA97C9E-4C58-4B58-9C94-5428980DBB95}" destId="{1673D099-934B-4F93-9250-87143AD985C6}" srcOrd="4" destOrd="0" presId="urn:microsoft.com/office/officeart/2005/8/layout/lProcess2"/>
    <dgm:cxn modelId="{2C319099-DCAC-4582-9E05-6B9946B59A86}" type="presParOf" srcId="{E89A76EA-F531-4B09-B50F-70578234014C}" destId="{683B5ABC-7052-40B2-88EA-844D9898FAC1}" srcOrd="3" destOrd="0" presId="urn:microsoft.com/office/officeart/2005/8/layout/lProcess2"/>
    <dgm:cxn modelId="{FE3A4E0D-7F3A-4B33-B2BA-FC429269A904}" type="presParOf" srcId="{E89A76EA-F531-4B09-B50F-70578234014C}" destId="{FA2C18CC-1B42-4337-9836-1211FD032646}" srcOrd="4" destOrd="0" presId="urn:microsoft.com/office/officeart/2005/8/layout/lProcess2"/>
    <dgm:cxn modelId="{7F70C670-7890-4F5A-B224-E31E7777960F}" type="presParOf" srcId="{FA2C18CC-1B42-4337-9836-1211FD032646}" destId="{EAC50C9D-75CD-423C-ADE1-D22C0648B2CA}" srcOrd="0" destOrd="0" presId="urn:microsoft.com/office/officeart/2005/8/layout/lProcess2"/>
    <dgm:cxn modelId="{A917FF01-75CF-4DD9-A58E-40C37E00FB0E}" type="presParOf" srcId="{FA2C18CC-1B42-4337-9836-1211FD032646}" destId="{30027134-F515-4F9C-B4CC-2D94166CEB63}" srcOrd="1" destOrd="0" presId="urn:microsoft.com/office/officeart/2005/8/layout/lProcess2"/>
    <dgm:cxn modelId="{80B81E2C-299D-4E3E-9273-C3D11EA1B871}" type="presParOf" srcId="{FA2C18CC-1B42-4337-9836-1211FD032646}" destId="{45868186-F3BC-4F82-9401-9F3E768A13CE}" srcOrd="2" destOrd="0" presId="urn:microsoft.com/office/officeart/2005/8/layout/lProcess2"/>
    <dgm:cxn modelId="{DB8F5511-C125-451A-8ECE-787FE0079A5F}" type="presParOf" srcId="{45868186-F3BC-4F82-9401-9F3E768A13CE}" destId="{91A4CE26-2927-47A3-9088-6819877DE083}" srcOrd="0" destOrd="0" presId="urn:microsoft.com/office/officeart/2005/8/layout/lProcess2"/>
    <dgm:cxn modelId="{3E2FED71-6605-4F6F-A56F-696F4792F6DD}" type="presParOf" srcId="{91A4CE26-2927-47A3-9088-6819877DE083}" destId="{5597D368-3D59-483B-BCD0-DF324D748E46}" srcOrd="0" destOrd="0" presId="urn:microsoft.com/office/officeart/2005/8/layout/lProcess2"/>
    <dgm:cxn modelId="{B2D8007F-2630-45D9-9BD3-67E89E9DB580}" type="presParOf" srcId="{91A4CE26-2927-47A3-9088-6819877DE083}" destId="{069F117E-7633-4EE6-80AF-916D703E6DAB}" srcOrd="1" destOrd="0" presId="urn:microsoft.com/office/officeart/2005/8/layout/lProcess2"/>
    <dgm:cxn modelId="{83EC32AF-A615-4A91-ADA4-46C24ABAF66E}" type="presParOf" srcId="{91A4CE26-2927-47A3-9088-6819877DE083}" destId="{EED17A04-33B3-4709-BADC-7652F56B3B6F}" srcOrd="2" destOrd="0" presId="urn:microsoft.com/office/officeart/2005/8/layout/lProcess2"/>
    <dgm:cxn modelId="{1680F8CB-D137-48A9-BFAF-0E9E8BA2A414}" type="presParOf" srcId="{91A4CE26-2927-47A3-9088-6819877DE083}" destId="{E8BA8842-14FA-4599-9B7C-E896991751A6}" srcOrd="3" destOrd="0" presId="urn:microsoft.com/office/officeart/2005/8/layout/lProcess2"/>
    <dgm:cxn modelId="{7A902F05-8810-4FEA-85B3-3C8094BA62DC}" type="presParOf" srcId="{91A4CE26-2927-47A3-9088-6819877DE083}" destId="{58C33CBA-6E0A-4DBE-AA44-FA74E5A4D7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F9554-D2EA-4E60-A14A-792811122C9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5E52B5-5EB2-4BB3-A775-0A77D6115860}">
      <dgm:prSet phldrT="[文字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zh-TW" alt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E4072D-478D-462D-858C-1A903454E538}" type="parTrans" cxnId="{DC49D99A-1836-4B28-B143-170A5EA522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2ED15A5-F459-4AF8-9F6E-FA12226CC4F8}" type="sibTrans" cxnId="{DC49D99A-1836-4B28-B143-170A5EA522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3573529-54BA-46DC-8581-974967101258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男性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F0A0C7F-4AA8-4811-BC51-413CA0C20FAC}" type="parTrans" cxnId="{34EE4441-39C8-4DAC-B719-0FC8F190BD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C620E7B-3753-48E7-8A16-A90F9D899E1E}" type="sibTrans" cxnId="{34EE4441-39C8-4DAC-B719-0FC8F190BD4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35E62E-A6C8-4106-8388-AB85ED6BB113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合計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7B6DD2B-9B8C-49A0-9701-BE3D1D378C69}" type="parTrans" cxnId="{9E6605A4-451D-4516-9D40-24CAE30B51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437AB38-2702-4408-93CC-B5FCE5773F65}" type="sibTrans" cxnId="{9E6605A4-451D-4516-9D40-24CAE30B51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A30A4F-8F81-467D-B9C6-1D6D7E1F2E00}">
      <dgm:prSet phldrT="[文字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zh-TW" alt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人次</a:t>
          </a:r>
          <a:endParaRPr lang="zh-TW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567C036-2F26-4C0E-93BC-C04CF3797E5E}" type="parTrans" cxnId="{1DCAB370-1A35-4E60-BBCA-B3974DF3A3E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7B89A9C-2C46-424E-86A0-6C1FF0E104B7}" type="sibTrans" cxnId="{1DCAB370-1A35-4E60-BBCA-B3974DF3A3E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1BCC71-2EDB-48B6-B689-4051180E2FED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297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A883802-F26D-4423-A6CA-183F5ED29702}" type="parTrans" cxnId="{77A02B17-45E1-472A-8B9B-C739ED6C0E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BC512D-47D5-4E88-95CF-A22406D601FC}" type="sibTrans" cxnId="{77A02B17-45E1-472A-8B9B-C739ED6C0E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D39397D-1E4D-4D2F-A532-A514DCA75B3D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578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6136BC9-F60A-4C85-AC85-075CD6677579}" type="parTrans" cxnId="{610E791F-1392-4C88-AE02-9316D3FCC09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8EA5A6C-5076-49DC-AF98-5F2ED665230A}" type="sibTrans" cxnId="{610E791F-1392-4C88-AE02-9316D3FCC09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65CFE5-1808-4489-99B1-046448A6F33E}">
      <dgm:prSet phldrT="[文字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zh-TW" alt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百分比</a:t>
          </a:r>
          <a:r>
            <a:rPr lang="en-US" altLang="zh-TW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(%)</a:t>
          </a:r>
          <a:endParaRPr lang="zh-TW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2E364F1-A6DF-4B29-97EB-48170DC3BD9B}" type="parTrans" cxnId="{8DE14CAE-BB72-4F1A-A8EF-B5FDD20106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C66D1A-62C8-4803-9322-002669854AE0}" type="sibTrans" cxnId="{8DE14CAE-BB72-4F1A-A8EF-B5FDD20106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EA4B5D1-31A5-4069-BD22-FABAA2E18F99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48.62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99673ED-1F0E-4005-9D19-FA11D9513F19}" type="parTrans" cxnId="{5B8AEED2-2849-4405-AE45-8E56F1EED6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B98B0C-6712-4A29-AA9A-7DC11B690303}" type="sibTrans" cxnId="{5B8AEED2-2849-4405-AE45-8E56F1EED62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F211A6C-8B0E-49E9-8D01-BC95C7319E9A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51.38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1721B09-C7C1-4588-B387-A48E4C3CBD39}" type="parTrans" cxnId="{255342EF-25A2-4435-BFF7-BED69920B3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1B2976-419C-4D9D-84FB-33ACE4324EC3}" type="sibTrans" cxnId="{255342EF-25A2-4435-BFF7-BED69920B3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8BE220D-EC7D-48F9-8125-6845C74173B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女性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8E99D8D-235D-45C9-9D51-14961FFD2256}" type="parTrans" cxnId="{83C4A837-6F96-433E-8A8C-B21BEC323BF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54CB17B-FE0D-4040-9894-648328AFB216}" type="sibTrans" cxnId="{83C4A837-6F96-433E-8A8C-B21BEC323BF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82604F-D51C-4377-9623-2E951581F7C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281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30125D3-D597-444F-B71E-FFA6013DE59D}" type="parTrans" cxnId="{88E9CF2E-3EAD-4E70-8BBF-F24EB117AE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E675C6-D57F-49C9-A16E-D8EF47731E75}" type="sibTrans" cxnId="{88E9CF2E-3EAD-4E70-8BBF-F24EB117AE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F7E7A3-0F54-439D-8A5B-F23662674FB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100.00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9B792AC-B50D-4901-929B-5AA549F2276B}" type="parTrans" cxnId="{E531AECA-4AD2-4716-83CF-1A87AFBF2A4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BCE4FD6-F450-4267-B371-FF0622B784B7}" type="sibTrans" cxnId="{E531AECA-4AD2-4716-83CF-1A87AFBF2A4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89A76EA-F531-4B09-B50F-70578234014C}" type="pres">
      <dgm:prSet presAssocID="{238F9554-D2EA-4E60-A14A-792811122C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B5997B8-3E26-4603-80D0-2568138EBDE4}" type="pres">
      <dgm:prSet presAssocID="{8F5E52B5-5EB2-4BB3-A775-0A77D6115860}" presName="compNode" presStyleCnt="0"/>
      <dgm:spPr/>
    </dgm:pt>
    <dgm:pt modelId="{615FAC17-B67B-4F34-9513-F6575077AE15}" type="pres">
      <dgm:prSet presAssocID="{8F5E52B5-5EB2-4BB3-A775-0A77D6115860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A4F39D27-1C4E-4899-BDD6-73E9B367029E}" type="pres">
      <dgm:prSet presAssocID="{8F5E52B5-5EB2-4BB3-A775-0A77D6115860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16037FF6-EC2E-49C4-ADCB-AABD6195F6B8}" type="pres">
      <dgm:prSet presAssocID="{8F5E52B5-5EB2-4BB3-A775-0A77D6115860}" presName="compChildNode" presStyleCnt="0"/>
      <dgm:spPr/>
    </dgm:pt>
    <dgm:pt modelId="{185436D8-64F5-460D-BD08-5F5DE8B60551}" type="pres">
      <dgm:prSet presAssocID="{8F5E52B5-5EB2-4BB3-A775-0A77D6115860}" presName="theInnerList" presStyleCnt="0"/>
      <dgm:spPr/>
    </dgm:pt>
    <dgm:pt modelId="{F9DC4002-778C-4D59-AB73-F4758F4626BA}" type="pres">
      <dgm:prSet presAssocID="{03573529-54BA-46DC-8581-974967101258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2A7A1-D155-4702-8084-223182F9B047}" type="pres">
      <dgm:prSet presAssocID="{03573529-54BA-46DC-8581-974967101258}" presName="aSpace2" presStyleCnt="0"/>
      <dgm:spPr/>
    </dgm:pt>
    <dgm:pt modelId="{FB3894D7-EF25-4209-8CBB-9AFFB6094E04}" type="pres">
      <dgm:prSet presAssocID="{E8BE220D-EC7D-48F9-8125-6845C74173B3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16DA2-ED62-428B-8865-DF6608928C24}" type="pres">
      <dgm:prSet presAssocID="{E8BE220D-EC7D-48F9-8125-6845C74173B3}" presName="aSpace2" presStyleCnt="0"/>
      <dgm:spPr/>
    </dgm:pt>
    <dgm:pt modelId="{6F0EF76E-42EA-43C5-8162-1C204601D612}" type="pres">
      <dgm:prSet presAssocID="{F535E62E-A6C8-4106-8388-AB85ED6BB113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151D0D-3B23-40C7-8D34-95BF9DD0412A}" type="pres">
      <dgm:prSet presAssocID="{8F5E52B5-5EB2-4BB3-A775-0A77D6115860}" presName="aSpace" presStyleCnt="0"/>
      <dgm:spPr/>
    </dgm:pt>
    <dgm:pt modelId="{E12359E8-0D02-46AB-A43C-D4AB52448CF0}" type="pres">
      <dgm:prSet presAssocID="{6CA30A4F-8F81-467D-B9C6-1D6D7E1F2E00}" presName="compNode" presStyleCnt="0"/>
      <dgm:spPr/>
    </dgm:pt>
    <dgm:pt modelId="{68CAAFDF-CE1F-4F7F-9600-C00A1833F25D}" type="pres">
      <dgm:prSet presAssocID="{6CA30A4F-8F81-467D-B9C6-1D6D7E1F2E00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3DCD1236-05A7-47E6-A328-E1FC0CFBABC8}" type="pres">
      <dgm:prSet presAssocID="{6CA30A4F-8F81-467D-B9C6-1D6D7E1F2E00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1887BD90-40DD-4857-91DE-3DF38ECCEBF5}" type="pres">
      <dgm:prSet presAssocID="{6CA30A4F-8F81-467D-B9C6-1D6D7E1F2E00}" presName="compChildNode" presStyleCnt="0"/>
      <dgm:spPr/>
    </dgm:pt>
    <dgm:pt modelId="{CDA97C9E-4C58-4B58-9C94-5428980DBB95}" type="pres">
      <dgm:prSet presAssocID="{6CA30A4F-8F81-467D-B9C6-1D6D7E1F2E00}" presName="theInnerList" presStyleCnt="0"/>
      <dgm:spPr/>
    </dgm:pt>
    <dgm:pt modelId="{1D8F28BB-ECCA-441E-A693-858E5DE737E8}" type="pres">
      <dgm:prSet presAssocID="{CE82604F-D51C-4377-9623-2E951581F7CF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9F8CFD-0CC9-45C8-BBBC-2F0021143BE9}" type="pres">
      <dgm:prSet presAssocID="{CE82604F-D51C-4377-9623-2E951581F7CF}" presName="aSpace2" presStyleCnt="0"/>
      <dgm:spPr/>
    </dgm:pt>
    <dgm:pt modelId="{698E8934-8791-43B4-9DF1-DCBEAAD9244D}" type="pres">
      <dgm:prSet presAssocID="{671BCC71-2EDB-48B6-B689-4051180E2FE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9E5E6-5B4C-4D10-8699-EB571A5C6E87}" type="pres">
      <dgm:prSet presAssocID="{671BCC71-2EDB-48B6-B689-4051180E2FED}" presName="aSpace2" presStyleCnt="0"/>
      <dgm:spPr/>
    </dgm:pt>
    <dgm:pt modelId="{1673D099-934B-4F93-9250-87143AD985C6}" type="pres">
      <dgm:prSet presAssocID="{BD39397D-1E4D-4D2F-A532-A514DCA75B3D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3B5ABC-7052-40B2-88EA-844D9898FAC1}" type="pres">
      <dgm:prSet presAssocID="{6CA30A4F-8F81-467D-B9C6-1D6D7E1F2E00}" presName="aSpace" presStyleCnt="0"/>
      <dgm:spPr/>
    </dgm:pt>
    <dgm:pt modelId="{FA2C18CC-1B42-4337-9836-1211FD032646}" type="pres">
      <dgm:prSet presAssocID="{DF65CFE5-1808-4489-99B1-046448A6F33E}" presName="compNode" presStyleCnt="0"/>
      <dgm:spPr/>
    </dgm:pt>
    <dgm:pt modelId="{EAC50C9D-75CD-423C-ADE1-D22C0648B2CA}" type="pres">
      <dgm:prSet presAssocID="{DF65CFE5-1808-4489-99B1-046448A6F33E}" presName="aNode" presStyleLbl="bgShp" presStyleIdx="2" presStyleCnt="3" custLinFactNeighborX="84723" custLinFactNeighborY="-632"/>
      <dgm:spPr/>
      <dgm:t>
        <a:bodyPr/>
        <a:lstStyle/>
        <a:p>
          <a:endParaRPr lang="zh-TW" altLang="en-US"/>
        </a:p>
      </dgm:t>
    </dgm:pt>
    <dgm:pt modelId="{30027134-F515-4F9C-B4CC-2D94166CEB63}" type="pres">
      <dgm:prSet presAssocID="{DF65CFE5-1808-4489-99B1-046448A6F33E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45868186-F3BC-4F82-9401-9F3E768A13CE}" type="pres">
      <dgm:prSet presAssocID="{DF65CFE5-1808-4489-99B1-046448A6F33E}" presName="compChildNode" presStyleCnt="0"/>
      <dgm:spPr/>
    </dgm:pt>
    <dgm:pt modelId="{91A4CE26-2927-47A3-9088-6819877DE083}" type="pres">
      <dgm:prSet presAssocID="{DF65CFE5-1808-4489-99B1-046448A6F33E}" presName="theInnerList" presStyleCnt="0"/>
      <dgm:spPr/>
    </dgm:pt>
    <dgm:pt modelId="{5597D368-3D59-483B-BCD0-DF324D748E46}" type="pres">
      <dgm:prSet presAssocID="{1EA4B5D1-31A5-4069-BD22-FABAA2E18F9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F117E-7633-4EE6-80AF-916D703E6DAB}" type="pres">
      <dgm:prSet presAssocID="{1EA4B5D1-31A5-4069-BD22-FABAA2E18F99}" presName="aSpace2" presStyleCnt="0"/>
      <dgm:spPr/>
    </dgm:pt>
    <dgm:pt modelId="{EED17A04-33B3-4709-BADC-7652F56B3B6F}" type="pres">
      <dgm:prSet presAssocID="{EF211A6C-8B0E-49E9-8D01-BC95C7319E9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A8842-14FA-4599-9B7C-E896991751A6}" type="pres">
      <dgm:prSet presAssocID="{EF211A6C-8B0E-49E9-8D01-BC95C7319E9A}" presName="aSpace2" presStyleCnt="0"/>
      <dgm:spPr/>
    </dgm:pt>
    <dgm:pt modelId="{58C33CBA-6E0A-4DBE-AA44-FA74E5A4D727}" type="pres">
      <dgm:prSet presAssocID="{5FF7E7A3-0F54-439D-8A5B-F23662674FB3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0E791F-1392-4C88-AE02-9316D3FCC094}" srcId="{6CA30A4F-8F81-467D-B9C6-1D6D7E1F2E00}" destId="{BD39397D-1E4D-4D2F-A532-A514DCA75B3D}" srcOrd="2" destOrd="0" parTransId="{26136BC9-F60A-4C85-AC85-075CD6677579}" sibTransId="{88EA5A6C-5076-49DC-AF98-5F2ED665230A}"/>
    <dgm:cxn modelId="{51F1EB52-BEEC-4F75-8B97-B5BA67F36A8E}" type="presOf" srcId="{03573529-54BA-46DC-8581-974967101258}" destId="{F9DC4002-778C-4D59-AB73-F4758F4626BA}" srcOrd="0" destOrd="0" presId="urn:microsoft.com/office/officeart/2005/8/layout/lProcess2"/>
    <dgm:cxn modelId="{AB425761-AEBF-47B1-A9FE-275A04D45860}" type="presOf" srcId="{8F5E52B5-5EB2-4BB3-A775-0A77D6115860}" destId="{615FAC17-B67B-4F34-9513-F6575077AE15}" srcOrd="0" destOrd="0" presId="urn:microsoft.com/office/officeart/2005/8/layout/lProcess2"/>
    <dgm:cxn modelId="{255342EF-25A2-4435-BFF7-BED69920B3B4}" srcId="{DF65CFE5-1808-4489-99B1-046448A6F33E}" destId="{EF211A6C-8B0E-49E9-8D01-BC95C7319E9A}" srcOrd="1" destOrd="0" parTransId="{61721B09-C7C1-4588-B387-A48E4C3CBD39}" sibTransId="{771B2976-419C-4D9D-84FB-33ACE4324EC3}"/>
    <dgm:cxn modelId="{90E23381-D106-4D08-9EDF-4A9F0884BC57}" type="presOf" srcId="{CE82604F-D51C-4377-9623-2E951581F7CF}" destId="{1D8F28BB-ECCA-441E-A693-858E5DE737E8}" srcOrd="0" destOrd="0" presId="urn:microsoft.com/office/officeart/2005/8/layout/lProcess2"/>
    <dgm:cxn modelId="{C7A5FA2D-3C73-4F63-82E0-26E9DCCAABF4}" type="presOf" srcId="{671BCC71-2EDB-48B6-B689-4051180E2FED}" destId="{698E8934-8791-43B4-9DF1-DCBEAAD9244D}" srcOrd="0" destOrd="0" presId="urn:microsoft.com/office/officeart/2005/8/layout/lProcess2"/>
    <dgm:cxn modelId="{A20174B2-2741-43A9-ACD7-7176A10136D3}" type="presOf" srcId="{8F5E52B5-5EB2-4BB3-A775-0A77D6115860}" destId="{A4F39D27-1C4E-4899-BDD6-73E9B367029E}" srcOrd="1" destOrd="0" presId="urn:microsoft.com/office/officeart/2005/8/layout/lProcess2"/>
    <dgm:cxn modelId="{1DCAB370-1A35-4E60-BBCA-B3974DF3A3E0}" srcId="{238F9554-D2EA-4E60-A14A-792811122C9B}" destId="{6CA30A4F-8F81-467D-B9C6-1D6D7E1F2E00}" srcOrd="1" destOrd="0" parTransId="{7567C036-2F26-4C0E-93BC-C04CF3797E5E}" sibTransId="{D7B89A9C-2C46-424E-86A0-6C1FF0E104B7}"/>
    <dgm:cxn modelId="{88E9CF2E-3EAD-4E70-8BBF-F24EB117AE2D}" srcId="{6CA30A4F-8F81-467D-B9C6-1D6D7E1F2E00}" destId="{CE82604F-D51C-4377-9623-2E951581F7CF}" srcOrd="0" destOrd="0" parTransId="{D30125D3-D597-444F-B71E-FFA6013DE59D}" sibTransId="{91E675C6-D57F-49C9-A16E-D8EF47731E75}"/>
    <dgm:cxn modelId="{77A02B17-45E1-472A-8B9B-C739ED6C0E2C}" srcId="{6CA30A4F-8F81-467D-B9C6-1D6D7E1F2E00}" destId="{671BCC71-2EDB-48B6-B689-4051180E2FED}" srcOrd="1" destOrd="0" parTransId="{0A883802-F26D-4423-A6CA-183F5ED29702}" sibTransId="{2CBC512D-47D5-4E88-95CF-A22406D601FC}"/>
    <dgm:cxn modelId="{095B27E1-6FF6-43F8-BC58-85BCC58C4A3E}" type="presOf" srcId="{1EA4B5D1-31A5-4069-BD22-FABAA2E18F99}" destId="{5597D368-3D59-483B-BCD0-DF324D748E46}" srcOrd="0" destOrd="0" presId="urn:microsoft.com/office/officeart/2005/8/layout/lProcess2"/>
    <dgm:cxn modelId="{ED57DD78-2B4A-44A0-9FB7-379D2B9B8CE5}" type="presOf" srcId="{DF65CFE5-1808-4489-99B1-046448A6F33E}" destId="{30027134-F515-4F9C-B4CC-2D94166CEB63}" srcOrd="1" destOrd="0" presId="urn:microsoft.com/office/officeart/2005/8/layout/lProcess2"/>
    <dgm:cxn modelId="{83C4A837-6F96-433E-8A8C-B21BEC323BF9}" srcId="{8F5E52B5-5EB2-4BB3-A775-0A77D6115860}" destId="{E8BE220D-EC7D-48F9-8125-6845C74173B3}" srcOrd="1" destOrd="0" parTransId="{78E99D8D-235D-45C9-9D51-14961FFD2256}" sibTransId="{554CB17B-FE0D-4040-9894-648328AFB216}"/>
    <dgm:cxn modelId="{DD248A93-AABC-4C0C-9372-38E264028BD7}" type="presOf" srcId="{EF211A6C-8B0E-49E9-8D01-BC95C7319E9A}" destId="{EED17A04-33B3-4709-BADC-7652F56B3B6F}" srcOrd="0" destOrd="0" presId="urn:microsoft.com/office/officeart/2005/8/layout/lProcess2"/>
    <dgm:cxn modelId="{8298A782-CEE3-4C1F-A54A-E25242C880D8}" type="presOf" srcId="{BD39397D-1E4D-4D2F-A532-A514DCA75B3D}" destId="{1673D099-934B-4F93-9250-87143AD985C6}" srcOrd="0" destOrd="0" presId="urn:microsoft.com/office/officeart/2005/8/layout/lProcess2"/>
    <dgm:cxn modelId="{E531AECA-4AD2-4716-83CF-1A87AFBF2A44}" srcId="{DF65CFE5-1808-4489-99B1-046448A6F33E}" destId="{5FF7E7A3-0F54-439D-8A5B-F23662674FB3}" srcOrd="2" destOrd="0" parTransId="{29B792AC-B50D-4901-929B-5AA549F2276B}" sibTransId="{EBCE4FD6-F450-4267-B371-FF0622B784B7}"/>
    <dgm:cxn modelId="{C92D73F6-5686-4974-9464-3355C3CB34AC}" type="presOf" srcId="{6CA30A4F-8F81-467D-B9C6-1D6D7E1F2E00}" destId="{3DCD1236-05A7-47E6-A328-E1FC0CFBABC8}" srcOrd="1" destOrd="0" presId="urn:microsoft.com/office/officeart/2005/8/layout/lProcess2"/>
    <dgm:cxn modelId="{6DB1D700-4AA0-4111-B039-667B4CCCF7A9}" type="presOf" srcId="{6CA30A4F-8F81-467D-B9C6-1D6D7E1F2E00}" destId="{68CAAFDF-CE1F-4F7F-9600-C00A1833F25D}" srcOrd="0" destOrd="0" presId="urn:microsoft.com/office/officeart/2005/8/layout/lProcess2"/>
    <dgm:cxn modelId="{34EE4441-39C8-4DAC-B719-0FC8F190BD4D}" srcId="{8F5E52B5-5EB2-4BB3-A775-0A77D6115860}" destId="{03573529-54BA-46DC-8581-974967101258}" srcOrd="0" destOrd="0" parTransId="{1F0A0C7F-4AA8-4811-BC51-413CA0C20FAC}" sibTransId="{CC620E7B-3753-48E7-8A16-A90F9D899E1E}"/>
    <dgm:cxn modelId="{AACFC983-862B-40E9-9EDC-C798CA1D7945}" type="presOf" srcId="{F535E62E-A6C8-4106-8388-AB85ED6BB113}" destId="{6F0EF76E-42EA-43C5-8162-1C204601D612}" srcOrd="0" destOrd="0" presId="urn:microsoft.com/office/officeart/2005/8/layout/lProcess2"/>
    <dgm:cxn modelId="{DC49D99A-1836-4B28-B143-170A5EA522DA}" srcId="{238F9554-D2EA-4E60-A14A-792811122C9B}" destId="{8F5E52B5-5EB2-4BB3-A775-0A77D6115860}" srcOrd="0" destOrd="0" parTransId="{8FE4072D-478D-462D-858C-1A903454E538}" sibTransId="{F2ED15A5-F459-4AF8-9F6E-FA12226CC4F8}"/>
    <dgm:cxn modelId="{80DC1FDE-929A-4808-9303-CD88C706F9FF}" type="presOf" srcId="{238F9554-D2EA-4E60-A14A-792811122C9B}" destId="{E89A76EA-F531-4B09-B50F-70578234014C}" srcOrd="0" destOrd="0" presId="urn:microsoft.com/office/officeart/2005/8/layout/lProcess2"/>
    <dgm:cxn modelId="{9E6605A4-451D-4516-9D40-24CAE30B513D}" srcId="{8F5E52B5-5EB2-4BB3-A775-0A77D6115860}" destId="{F535E62E-A6C8-4106-8388-AB85ED6BB113}" srcOrd="2" destOrd="0" parTransId="{57B6DD2B-9B8C-49A0-9701-BE3D1D378C69}" sibTransId="{0437AB38-2702-4408-93CC-B5FCE5773F65}"/>
    <dgm:cxn modelId="{67B0B119-55FC-4041-B4B8-2C8667A76E78}" type="presOf" srcId="{DF65CFE5-1808-4489-99B1-046448A6F33E}" destId="{EAC50C9D-75CD-423C-ADE1-D22C0648B2CA}" srcOrd="0" destOrd="0" presId="urn:microsoft.com/office/officeart/2005/8/layout/lProcess2"/>
    <dgm:cxn modelId="{8DE14CAE-BB72-4F1A-A8EF-B5FDD201068C}" srcId="{238F9554-D2EA-4E60-A14A-792811122C9B}" destId="{DF65CFE5-1808-4489-99B1-046448A6F33E}" srcOrd="2" destOrd="0" parTransId="{52E364F1-A6DF-4B29-97EB-48170DC3BD9B}" sibTransId="{D0C66D1A-62C8-4803-9322-002669854AE0}"/>
    <dgm:cxn modelId="{5B8AEED2-2849-4405-AE45-8E56F1EED62C}" srcId="{DF65CFE5-1808-4489-99B1-046448A6F33E}" destId="{1EA4B5D1-31A5-4069-BD22-FABAA2E18F99}" srcOrd="0" destOrd="0" parTransId="{499673ED-1F0E-4005-9D19-FA11D9513F19}" sibTransId="{6EB98B0C-6712-4A29-AA9A-7DC11B690303}"/>
    <dgm:cxn modelId="{FC9ACA69-C54E-4A57-831E-BF252ECCDCC1}" type="presOf" srcId="{E8BE220D-EC7D-48F9-8125-6845C74173B3}" destId="{FB3894D7-EF25-4209-8CBB-9AFFB6094E04}" srcOrd="0" destOrd="0" presId="urn:microsoft.com/office/officeart/2005/8/layout/lProcess2"/>
    <dgm:cxn modelId="{1F6A629D-3FBC-4D80-869F-8847EE6224AD}" type="presOf" srcId="{5FF7E7A3-0F54-439D-8A5B-F23662674FB3}" destId="{58C33CBA-6E0A-4DBE-AA44-FA74E5A4D727}" srcOrd="0" destOrd="0" presId="urn:microsoft.com/office/officeart/2005/8/layout/lProcess2"/>
    <dgm:cxn modelId="{861E811C-E8C5-4969-9B66-EA4EA3BE642B}" type="presParOf" srcId="{E89A76EA-F531-4B09-B50F-70578234014C}" destId="{8B5997B8-3E26-4603-80D0-2568138EBDE4}" srcOrd="0" destOrd="0" presId="urn:microsoft.com/office/officeart/2005/8/layout/lProcess2"/>
    <dgm:cxn modelId="{230C18C1-5624-4CEA-B467-8FBE598E2F78}" type="presParOf" srcId="{8B5997B8-3E26-4603-80D0-2568138EBDE4}" destId="{615FAC17-B67B-4F34-9513-F6575077AE15}" srcOrd="0" destOrd="0" presId="urn:microsoft.com/office/officeart/2005/8/layout/lProcess2"/>
    <dgm:cxn modelId="{62CB521A-F98A-4DCA-A390-4C6119DA5468}" type="presParOf" srcId="{8B5997B8-3E26-4603-80D0-2568138EBDE4}" destId="{A4F39D27-1C4E-4899-BDD6-73E9B367029E}" srcOrd="1" destOrd="0" presId="urn:microsoft.com/office/officeart/2005/8/layout/lProcess2"/>
    <dgm:cxn modelId="{9D979DA5-2C6F-43F3-994E-B5F1D1C381E8}" type="presParOf" srcId="{8B5997B8-3E26-4603-80D0-2568138EBDE4}" destId="{16037FF6-EC2E-49C4-ADCB-AABD6195F6B8}" srcOrd="2" destOrd="0" presId="urn:microsoft.com/office/officeart/2005/8/layout/lProcess2"/>
    <dgm:cxn modelId="{C9B61246-D9DF-4049-876D-4BC57B2690F2}" type="presParOf" srcId="{16037FF6-EC2E-49C4-ADCB-AABD6195F6B8}" destId="{185436D8-64F5-460D-BD08-5F5DE8B60551}" srcOrd="0" destOrd="0" presId="urn:microsoft.com/office/officeart/2005/8/layout/lProcess2"/>
    <dgm:cxn modelId="{C367CBB4-8BF5-4845-8125-2C8BEC13A098}" type="presParOf" srcId="{185436D8-64F5-460D-BD08-5F5DE8B60551}" destId="{F9DC4002-778C-4D59-AB73-F4758F4626BA}" srcOrd="0" destOrd="0" presId="urn:microsoft.com/office/officeart/2005/8/layout/lProcess2"/>
    <dgm:cxn modelId="{23D425AE-D6F0-4E45-B0F3-5FB074494C9D}" type="presParOf" srcId="{185436D8-64F5-460D-BD08-5F5DE8B60551}" destId="{F1E2A7A1-D155-4702-8084-223182F9B047}" srcOrd="1" destOrd="0" presId="urn:microsoft.com/office/officeart/2005/8/layout/lProcess2"/>
    <dgm:cxn modelId="{A4C5311B-A45D-4669-81DE-D998A57BC05B}" type="presParOf" srcId="{185436D8-64F5-460D-BD08-5F5DE8B60551}" destId="{FB3894D7-EF25-4209-8CBB-9AFFB6094E04}" srcOrd="2" destOrd="0" presId="urn:microsoft.com/office/officeart/2005/8/layout/lProcess2"/>
    <dgm:cxn modelId="{EAB7471D-B060-4CE5-9DBE-4DE88FA5C8C6}" type="presParOf" srcId="{185436D8-64F5-460D-BD08-5F5DE8B60551}" destId="{84416DA2-ED62-428B-8865-DF6608928C24}" srcOrd="3" destOrd="0" presId="urn:microsoft.com/office/officeart/2005/8/layout/lProcess2"/>
    <dgm:cxn modelId="{F6F09E63-CB11-436F-9382-1399C8916578}" type="presParOf" srcId="{185436D8-64F5-460D-BD08-5F5DE8B60551}" destId="{6F0EF76E-42EA-43C5-8162-1C204601D612}" srcOrd="4" destOrd="0" presId="urn:microsoft.com/office/officeart/2005/8/layout/lProcess2"/>
    <dgm:cxn modelId="{7E1EA0F4-DD9E-452D-83CA-56E49BEDFB73}" type="presParOf" srcId="{E89A76EA-F531-4B09-B50F-70578234014C}" destId="{6A151D0D-3B23-40C7-8D34-95BF9DD0412A}" srcOrd="1" destOrd="0" presId="urn:microsoft.com/office/officeart/2005/8/layout/lProcess2"/>
    <dgm:cxn modelId="{6DB94C95-90F9-4064-BCB7-133C97B8BB09}" type="presParOf" srcId="{E89A76EA-F531-4B09-B50F-70578234014C}" destId="{E12359E8-0D02-46AB-A43C-D4AB52448CF0}" srcOrd="2" destOrd="0" presId="urn:microsoft.com/office/officeart/2005/8/layout/lProcess2"/>
    <dgm:cxn modelId="{D30C2038-3362-49C6-A5D2-65C1BDCC7E2E}" type="presParOf" srcId="{E12359E8-0D02-46AB-A43C-D4AB52448CF0}" destId="{68CAAFDF-CE1F-4F7F-9600-C00A1833F25D}" srcOrd="0" destOrd="0" presId="urn:microsoft.com/office/officeart/2005/8/layout/lProcess2"/>
    <dgm:cxn modelId="{3E04591B-B358-4A01-9E09-B007DED5FF26}" type="presParOf" srcId="{E12359E8-0D02-46AB-A43C-D4AB52448CF0}" destId="{3DCD1236-05A7-47E6-A328-E1FC0CFBABC8}" srcOrd="1" destOrd="0" presId="urn:microsoft.com/office/officeart/2005/8/layout/lProcess2"/>
    <dgm:cxn modelId="{AC2BF77F-FDD2-4328-89E6-7FF39ED028A6}" type="presParOf" srcId="{E12359E8-0D02-46AB-A43C-D4AB52448CF0}" destId="{1887BD90-40DD-4857-91DE-3DF38ECCEBF5}" srcOrd="2" destOrd="0" presId="urn:microsoft.com/office/officeart/2005/8/layout/lProcess2"/>
    <dgm:cxn modelId="{6DFA5583-852E-4244-89A9-D56D00A080F6}" type="presParOf" srcId="{1887BD90-40DD-4857-91DE-3DF38ECCEBF5}" destId="{CDA97C9E-4C58-4B58-9C94-5428980DBB95}" srcOrd="0" destOrd="0" presId="urn:microsoft.com/office/officeart/2005/8/layout/lProcess2"/>
    <dgm:cxn modelId="{906F5774-BBFE-4F02-BFB6-B5D5C302D698}" type="presParOf" srcId="{CDA97C9E-4C58-4B58-9C94-5428980DBB95}" destId="{1D8F28BB-ECCA-441E-A693-858E5DE737E8}" srcOrd="0" destOrd="0" presId="urn:microsoft.com/office/officeart/2005/8/layout/lProcess2"/>
    <dgm:cxn modelId="{EBD5FAD9-24BE-4D12-AF8E-51C83F9111A3}" type="presParOf" srcId="{CDA97C9E-4C58-4B58-9C94-5428980DBB95}" destId="{349F8CFD-0CC9-45C8-BBBC-2F0021143BE9}" srcOrd="1" destOrd="0" presId="urn:microsoft.com/office/officeart/2005/8/layout/lProcess2"/>
    <dgm:cxn modelId="{433CD5F6-341C-43D0-86E5-474EAC5A288A}" type="presParOf" srcId="{CDA97C9E-4C58-4B58-9C94-5428980DBB95}" destId="{698E8934-8791-43B4-9DF1-DCBEAAD9244D}" srcOrd="2" destOrd="0" presId="urn:microsoft.com/office/officeart/2005/8/layout/lProcess2"/>
    <dgm:cxn modelId="{44453A41-7530-44CB-956B-09B8CEF1D1DC}" type="presParOf" srcId="{CDA97C9E-4C58-4B58-9C94-5428980DBB95}" destId="{0739E5E6-5B4C-4D10-8699-EB571A5C6E87}" srcOrd="3" destOrd="0" presId="urn:microsoft.com/office/officeart/2005/8/layout/lProcess2"/>
    <dgm:cxn modelId="{BBE2CC1F-A828-48CE-A0AF-41ECEA165ECA}" type="presParOf" srcId="{CDA97C9E-4C58-4B58-9C94-5428980DBB95}" destId="{1673D099-934B-4F93-9250-87143AD985C6}" srcOrd="4" destOrd="0" presId="urn:microsoft.com/office/officeart/2005/8/layout/lProcess2"/>
    <dgm:cxn modelId="{8C01A380-0C4B-454B-AF19-384ED05061DB}" type="presParOf" srcId="{E89A76EA-F531-4B09-B50F-70578234014C}" destId="{683B5ABC-7052-40B2-88EA-844D9898FAC1}" srcOrd="3" destOrd="0" presId="urn:microsoft.com/office/officeart/2005/8/layout/lProcess2"/>
    <dgm:cxn modelId="{88749B0D-7A6E-44A8-9E94-AAB999F49E51}" type="presParOf" srcId="{E89A76EA-F531-4B09-B50F-70578234014C}" destId="{FA2C18CC-1B42-4337-9836-1211FD032646}" srcOrd="4" destOrd="0" presId="urn:microsoft.com/office/officeart/2005/8/layout/lProcess2"/>
    <dgm:cxn modelId="{87D721DD-ECCE-41C6-B6F5-6A4F34A6C528}" type="presParOf" srcId="{FA2C18CC-1B42-4337-9836-1211FD032646}" destId="{EAC50C9D-75CD-423C-ADE1-D22C0648B2CA}" srcOrd="0" destOrd="0" presId="urn:microsoft.com/office/officeart/2005/8/layout/lProcess2"/>
    <dgm:cxn modelId="{6E9E1937-FD7E-4242-9C1D-CC2FAC3CC0A3}" type="presParOf" srcId="{FA2C18CC-1B42-4337-9836-1211FD032646}" destId="{30027134-F515-4F9C-B4CC-2D94166CEB63}" srcOrd="1" destOrd="0" presId="urn:microsoft.com/office/officeart/2005/8/layout/lProcess2"/>
    <dgm:cxn modelId="{27D32CE4-D5AE-490A-95F3-014A4D1895F7}" type="presParOf" srcId="{FA2C18CC-1B42-4337-9836-1211FD032646}" destId="{45868186-F3BC-4F82-9401-9F3E768A13CE}" srcOrd="2" destOrd="0" presId="urn:microsoft.com/office/officeart/2005/8/layout/lProcess2"/>
    <dgm:cxn modelId="{6B421F82-3D6A-47AB-AD2C-C984DCE3EB40}" type="presParOf" srcId="{45868186-F3BC-4F82-9401-9F3E768A13CE}" destId="{91A4CE26-2927-47A3-9088-6819877DE083}" srcOrd="0" destOrd="0" presId="urn:microsoft.com/office/officeart/2005/8/layout/lProcess2"/>
    <dgm:cxn modelId="{B20C3C82-1792-4BAF-B481-A3173E910755}" type="presParOf" srcId="{91A4CE26-2927-47A3-9088-6819877DE083}" destId="{5597D368-3D59-483B-BCD0-DF324D748E46}" srcOrd="0" destOrd="0" presId="urn:microsoft.com/office/officeart/2005/8/layout/lProcess2"/>
    <dgm:cxn modelId="{DB5EDBC5-8AEC-4273-AACA-5B5E41007BC8}" type="presParOf" srcId="{91A4CE26-2927-47A3-9088-6819877DE083}" destId="{069F117E-7633-4EE6-80AF-916D703E6DAB}" srcOrd="1" destOrd="0" presId="urn:microsoft.com/office/officeart/2005/8/layout/lProcess2"/>
    <dgm:cxn modelId="{9F9E3D3C-5C66-4AC0-853F-635B61789DA0}" type="presParOf" srcId="{91A4CE26-2927-47A3-9088-6819877DE083}" destId="{EED17A04-33B3-4709-BADC-7652F56B3B6F}" srcOrd="2" destOrd="0" presId="urn:microsoft.com/office/officeart/2005/8/layout/lProcess2"/>
    <dgm:cxn modelId="{7C0876DF-A978-4F5E-A1EB-DE450A68CAD8}" type="presParOf" srcId="{91A4CE26-2927-47A3-9088-6819877DE083}" destId="{E8BA8842-14FA-4599-9B7C-E896991751A6}" srcOrd="3" destOrd="0" presId="urn:microsoft.com/office/officeart/2005/8/layout/lProcess2"/>
    <dgm:cxn modelId="{E48DA73C-9B29-4EC2-A5DA-1E599C60D966}" type="presParOf" srcId="{91A4CE26-2927-47A3-9088-6819877DE083}" destId="{58C33CBA-6E0A-4DBE-AA44-FA74E5A4D7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C479B-BAE8-462E-A975-125A3E428129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0E119C91-92E7-41B1-80D5-BB2062EA841F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600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275404C-A0ED-4A35-85C4-3B7235DD4E96}" type="parTrans" cxnId="{DD3B0D6D-A9A8-4991-882B-569297D94322}">
      <dgm:prSet/>
      <dgm:spPr/>
      <dgm:t>
        <a:bodyPr/>
        <a:lstStyle/>
        <a:p>
          <a:endParaRPr lang="zh-TW" altLang="en-US"/>
        </a:p>
      </dgm:t>
    </dgm:pt>
    <dgm:pt modelId="{19F9C595-0E06-4B2A-90B9-BB972D3E26F3}" type="sibTrans" cxnId="{DD3B0D6D-A9A8-4991-882B-569297D94322}">
      <dgm:prSet/>
      <dgm:spPr/>
      <dgm:t>
        <a:bodyPr/>
        <a:lstStyle/>
        <a:p>
          <a:endParaRPr lang="zh-TW" altLang="en-US"/>
        </a:p>
      </dgm:t>
    </dgm:pt>
    <dgm:pt modelId="{391D1001-61D1-4FF9-AC3E-C4E921A5D8B5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96.3%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A8B95A2-AB2C-412D-BE51-CB2B56DF9C1E}" type="parTrans" cxnId="{650530AF-0D0E-43CF-B968-E593CC61EC2B}">
      <dgm:prSet/>
      <dgm:spPr/>
      <dgm:t>
        <a:bodyPr/>
        <a:lstStyle/>
        <a:p>
          <a:endParaRPr lang="zh-TW" altLang="en-US"/>
        </a:p>
      </dgm:t>
    </dgm:pt>
    <dgm:pt modelId="{8F6BBCCE-D625-4CBE-B3F3-6AAB04217FC9}" type="sibTrans" cxnId="{650530AF-0D0E-43CF-B968-E593CC61EC2B}">
      <dgm:prSet/>
      <dgm:spPr/>
      <dgm:t>
        <a:bodyPr/>
        <a:lstStyle/>
        <a:p>
          <a:endParaRPr lang="zh-TW" altLang="en-US"/>
        </a:p>
      </dgm:t>
    </dgm:pt>
    <dgm:pt modelId="{3939F3A3-8E20-4558-9206-A07C6929DCE7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578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A05F327-BC64-4B0D-8B28-5910BA628285}" type="sibTrans" cxnId="{85E010C7-CC06-4454-A069-88606321F80D}">
      <dgm:prSet/>
      <dgm:spPr/>
      <dgm:t>
        <a:bodyPr/>
        <a:lstStyle/>
        <a:p>
          <a:endParaRPr lang="zh-TW" altLang="en-US"/>
        </a:p>
      </dgm:t>
    </dgm:pt>
    <dgm:pt modelId="{F3D96AA9-1020-44EE-A5F3-F4B26BC4035F}" type="parTrans" cxnId="{85E010C7-CC06-4454-A069-88606321F80D}">
      <dgm:prSet/>
      <dgm:spPr/>
      <dgm:t>
        <a:bodyPr/>
        <a:lstStyle/>
        <a:p>
          <a:endParaRPr lang="zh-TW" altLang="en-US"/>
        </a:p>
      </dgm:t>
    </dgm:pt>
    <dgm:pt modelId="{D2700A43-B65D-4D28-95AD-16D59D1480E5}" type="pres">
      <dgm:prSet presAssocID="{109C479B-BAE8-462E-A975-125A3E428129}" presName="compositeShape" presStyleCnt="0">
        <dgm:presLayoutVars>
          <dgm:chMax val="7"/>
          <dgm:dir/>
          <dgm:resizeHandles val="exact"/>
        </dgm:presLayoutVars>
      </dgm:prSet>
      <dgm:spPr/>
    </dgm:pt>
    <dgm:pt modelId="{46ED135F-FAC0-4DEA-A970-0F06F3F37746}" type="pres">
      <dgm:prSet presAssocID="{0E119C91-92E7-41B1-80D5-BB2062EA841F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DBD48342-B6EA-4C4C-9305-3977687BC527}" type="pres">
      <dgm:prSet presAssocID="{0E119C91-92E7-41B1-80D5-BB2062EA84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C40FA5-0A3A-412F-8D6F-A348834B5289}" type="pres">
      <dgm:prSet presAssocID="{3939F3A3-8E20-4558-9206-A07C6929DCE7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BCD5FD83-49F1-4DA8-815C-72486A953F54}" type="pres">
      <dgm:prSet presAssocID="{3939F3A3-8E20-4558-9206-A07C6929DC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04D30D-FB9F-49EB-BEF1-8B134D77E855}" type="pres">
      <dgm:prSet presAssocID="{391D1001-61D1-4FF9-AC3E-C4E921A5D8B5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EB8FB13E-333D-4047-A9D2-F11B57F1EE80}" type="pres">
      <dgm:prSet presAssocID="{391D1001-61D1-4FF9-AC3E-C4E921A5D8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A09F31-7A46-44CA-AD53-8E239F775B45}" type="presOf" srcId="{391D1001-61D1-4FF9-AC3E-C4E921A5D8B5}" destId="{6404D30D-FB9F-49EB-BEF1-8B134D77E855}" srcOrd="0" destOrd="0" presId="urn:microsoft.com/office/officeart/2005/8/layout/venn1"/>
    <dgm:cxn modelId="{650530AF-0D0E-43CF-B968-E593CC61EC2B}" srcId="{109C479B-BAE8-462E-A975-125A3E428129}" destId="{391D1001-61D1-4FF9-AC3E-C4E921A5D8B5}" srcOrd="2" destOrd="0" parTransId="{9A8B95A2-AB2C-412D-BE51-CB2B56DF9C1E}" sibTransId="{8F6BBCCE-D625-4CBE-B3F3-6AAB04217FC9}"/>
    <dgm:cxn modelId="{85E010C7-CC06-4454-A069-88606321F80D}" srcId="{109C479B-BAE8-462E-A975-125A3E428129}" destId="{3939F3A3-8E20-4558-9206-A07C6929DCE7}" srcOrd="1" destOrd="0" parTransId="{F3D96AA9-1020-44EE-A5F3-F4B26BC4035F}" sibTransId="{AA05F327-BC64-4B0D-8B28-5910BA628285}"/>
    <dgm:cxn modelId="{BDE31D5F-D6BD-404C-8404-E8908C16E14F}" type="presOf" srcId="{0E119C91-92E7-41B1-80D5-BB2062EA841F}" destId="{DBD48342-B6EA-4C4C-9305-3977687BC527}" srcOrd="1" destOrd="0" presId="urn:microsoft.com/office/officeart/2005/8/layout/venn1"/>
    <dgm:cxn modelId="{DD3F3CE3-2259-42DC-AA71-2BDD101B0040}" type="presOf" srcId="{0E119C91-92E7-41B1-80D5-BB2062EA841F}" destId="{46ED135F-FAC0-4DEA-A970-0F06F3F37746}" srcOrd="0" destOrd="0" presId="urn:microsoft.com/office/officeart/2005/8/layout/venn1"/>
    <dgm:cxn modelId="{E125A77C-E405-4853-933C-7471A74112FF}" type="presOf" srcId="{109C479B-BAE8-462E-A975-125A3E428129}" destId="{D2700A43-B65D-4D28-95AD-16D59D1480E5}" srcOrd="0" destOrd="0" presId="urn:microsoft.com/office/officeart/2005/8/layout/venn1"/>
    <dgm:cxn modelId="{CFEAA35C-EB14-4F2A-851C-B80547CBA231}" type="presOf" srcId="{3939F3A3-8E20-4558-9206-A07C6929DCE7}" destId="{26C40FA5-0A3A-412F-8D6F-A348834B5289}" srcOrd="0" destOrd="0" presId="urn:microsoft.com/office/officeart/2005/8/layout/venn1"/>
    <dgm:cxn modelId="{2A0454A2-2921-4CDC-AA9C-257A0D96DD07}" type="presOf" srcId="{391D1001-61D1-4FF9-AC3E-C4E921A5D8B5}" destId="{EB8FB13E-333D-4047-A9D2-F11B57F1EE80}" srcOrd="1" destOrd="0" presId="urn:microsoft.com/office/officeart/2005/8/layout/venn1"/>
    <dgm:cxn modelId="{0EE5CA96-B7CA-4913-88E6-1A27C9A1D2DD}" type="presOf" srcId="{3939F3A3-8E20-4558-9206-A07C6929DCE7}" destId="{BCD5FD83-49F1-4DA8-815C-72486A953F54}" srcOrd="1" destOrd="0" presId="urn:microsoft.com/office/officeart/2005/8/layout/venn1"/>
    <dgm:cxn modelId="{DD3B0D6D-A9A8-4991-882B-569297D94322}" srcId="{109C479B-BAE8-462E-A975-125A3E428129}" destId="{0E119C91-92E7-41B1-80D5-BB2062EA841F}" srcOrd="0" destOrd="0" parTransId="{3275404C-A0ED-4A35-85C4-3B7235DD4E96}" sibTransId="{19F9C595-0E06-4B2A-90B9-BB972D3E26F3}"/>
    <dgm:cxn modelId="{A7910490-3020-4286-8A52-E73B52BB9318}" type="presParOf" srcId="{D2700A43-B65D-4D28-95AD-16D59D1480E5}" destId="{46ED135F-FAC0-4DEA-A970-0F06F3F37746}" srcOrd="0" destOrd="0" presId="urn:microsoft.com/office/officeart/2005/8/layout/venn1"/>
    <dgm:cxn modelId="{9403ACA9-BB87-45DD-A36D-5F014ECB7A98}" type="presParOf" srcId="{D2700A43-B65D-4D28-95AD-16D59D1480E5}" destId="{DBD48342-B6EA-4C4C-9305-3977687BC527}" srcOrd="1" destOrd="0" presId="urn:microsoft.com/office/officeart/2005/8/layout/venn1"/>
    <dgm:cxn modelId="{E8DA8792-FF87-4F68-9B3C-2C55BC5A377B}" type="presParOf" srcId="{D2700A43-B65D-4D28-95AD-16D59D1480E5}" destId="{26C40FA5-0A3A-412F-8D6F-A348834B5289}" srcOrd="2" destOrd="0" presId="urn:microsoft.com/office/officeart/2005/8/layout/venn1"/>
    <dgm:cxn modelId="{EF6E09D0-D4CD-4B4E-98C0-2B599D968543}" type="presParOf" srcId="{D2700A43-B65D-4D28-95AD-16D59D1480E5}" destId="{BCD5FD83-49F1-4DA8-815C-72486A953F54}" srcOrd="3" destOrd="0" presId="urn:microsoft.com/office/officeart/2005/8/layout/venn1"/>
    <dgm:cxn modelId="{FA1E477D-DA3A-4685-8760-1A8BE00FC5C1}" type="presParOf" srcId="{D2700A43-B65D-4D28-95AD-16D59D1480E5}" destId="{6404D30D-FB9F-49EB-BEF1-8B134D77E855}" srcOrd="4" destOrd="0" presId="urn:microsoft.com/office/officeart/2005/8/layout/venn1"/>
    <dgm:cxn modelId="{27BC889A-6B57-49FC-9C26-43B93CAA364C}" type="presParOf" srcId="{D2700A43-B65D-4D28-95AD-16D59D1480E5}" destId="{EB8FB13E-333D-4047-A9D2-F11B57F1EE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79ED7-195C-9F4D-A1FE-DD54697C0E24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7331B-B34B-A74B-BC95-1BE9DA9CD719}">
      <dgm:prSet phldrT="[Text]" custT="1"/>
      <dgm:spPr/>
      <dgm:t>
        <a:bodyPr/>
        <a:lstStyle/>
        <a:p>
          <a:r>
            <a:rPr lang="zh-TW" altLang="en-US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女性</a:t>
          </a:r>
          <a:endParaRPr lang="en-US" altLang="zh-TW" sz="2800" dirty="0" smtClean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r>
            <a:rPr lang="zh-TW" altLang="en-US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工商業</a:t>
          </a:r>
          <a:endParaRPr lang="en-US" altLang="zh-TW" sz="2800" dirty="0" smtClean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r>
            <a:rPr lang="en-US" altLang="zh-TW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21~30</a:t>
          </a:r>
          <a:r>
            <a:rPr lang="zh-TW" altLang="en-US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歲</a:t>
          </a:r>
          <a:endParaRPr lang="en-US" altLang="zh-TW" sz="2800" dirty="0" smtClean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r>
            <a:rPr lang="zh-TW" altLang="en-US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大學生</a:t>
          </a:r>
          <a:endParaRPr lang="en-US" altLang="zh-TW" sz="2800" dirty="0" smtClean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r>
            <a:rPr lang="zh-TW" altLang="en-US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未婚</a:t>
          </a:r>
          <a:endParaRPr lang="en-US" sz="2800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EB86B38A-7516-1F4D-B370-5405144AFAD1}" type="parTrans" cxnId="{2795F0B0-7FE8-0E4F-A4EE-0A865916D0CA}">
      <dgm:prSet/>
      <dgm:spPr/>
      <dgm:t>
        <a:bodyPr/>
        <a:lstStyle/>
        <a:p>
          <a:endParaRPr lang="en-US"/>
        </a:p>
      </dgm:t>
    </dgm:pt>
    <dgm:pt modelId="{C22F5974-F09E-874F-AE35-8E2772A8E029}" type="sibTrans" cxnId="{2795F0B0-7FE8-0E4F-A4EE-0A865916D0CA}">
      <dgm:prSet/>
      <dgm:spPr/>
      <dgm:t>
        <a:bodyPr/>
        <a:lstStyle/>
        <a:p>
          <a:endParaRPr lang="en-US"/>
        </a:p>
      </dgm:t>
    </dgm:pt>
    <dgm:pt modelId="{9408E2EA-E11B-A54D-9C31-8C2FAC63CB21}">
      <dgm:prSet phldrT="[Text]" custT="1"/>
      <dgm:spPr/>
      <dgm:t>
        <a:bodyPr/>
        <a:lstStyle/>
        <a:p>
          <a:r>
            <a: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辦理登機手續</a:t>
          </a:r>
          <a:endParaRPr lang="en-US" sz="2400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5D91811D-921B-9F45-B4F3-C2B41A41A14E}" type="parTrans" cxnId="{E43459AF-1F6F-164B-9451-BD58A44E3F18}">
      <dgm:prSet/>
      <dgm:spPr/>
      <dgm:t>
        <a:bodyPr/>
        <a:lstStyle/>
        <a:p>
          <a:endParaRPr lang="en-US"/>
        </a:p>
      </dgm:t>
    </dgm:pt>
    <dgm:pt modelId="{B52F792A-B188-6946-911C-FA17131F3BC2}" type="sibTrans" cxnId="{E43459AF-1F6F-164B-9451-BD58A44E3F18}">
      <dgm:prSet/>
      <dgm:spPr/>
      <dgm:t>
        <a:bodyPr/>
        <a:lstStyle/>
        <a:p>
          <a:endParaRPr lang="en-US"/>
        </a:p>
      </dgm:t>
    </dgm:pt>
    <dgm:pt modelId="{01A06398-7A47-024F-856D-CB5570D0947C}">
      <dgm:prSet phldrT="[Text]" custT="1"/>
      <dgm:spPr/>
      <dgm:t>
        <a:bodyPr/>
        <a:lstStyle/>
        <a:p>
          <a:r>
            <a: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零售餐飲</a:t>
          </a:r>
          <a:endParaRPr lang="en-US" sz="2400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54964408-EBE4-1B4C-A12D-82C6AE631A5A}" type="parTrans" cxnId="{9068A13A-2DED-8D4F-9C41-20F733128893}">
      <dgm:prSet/>
      <dgm:spPr/>
      <dgm:t>
        <a:bodyPr/>
        <a:lstStyle/>
        <a:p>
          <a:endParaRPr lang="en-US"/>
        </a:p>
      </dgm:t>
    </dgm:pt>
    <dgm:pt modelId="{4190541D-A75A-6F46-889A-B67472F9A641}" type="sibTrans" cxnId="{9068A13A-2DED-8D4F-9C41-20F733128893}">
      <dgm:prSet/>
      <dgm:spPr/>
      <dgm:t>
        <a:bodyPr/>
        <a:lstStyle/>
        <a:p>
          <a:endParaRPr lang="en-US"/>
        </a:p>
      </dgm:t>
    </dgm:pt>
    <dgm:pt modelId="{4C49E691-61CC-2D46-984B-9FEC6B780CA9}">
      <dgm:prSet phldrT="[Text]"/>
      <dgm:spPr/>
      <dgm:t>
        <a:bodyPr/>
        <a:lstStyle/>
        <a:p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人口變數</a:t>
          </a:r>
          <a:endParaRPr lang="en-US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EEF2D2FF-C7D8-2848-8AC0-E210FA606437}" type="parTrans" cxnId="{C10824B8-EB5E-D647-A0A3-51D905524AD3}">
      <dgm:prSet/>
      <dgm:spPr/>
      <dgm:t>
        <a:bodyPr/>
        <a:lstStyle/>
        <a:p>
          <a:endParaRPr lang="en-US"/>
        </a:p>
      </dgm:t>
    </dgm:pt>
    <dgm:pt modelId="{6E74DFE9-D591-3F46-BFDF-607959A43198}" type="sibTrans" cxnId="{C10824B8-EB5E-D647-A0A3-51D905524AD3}">
      <dgm:prSet/>
      <dgm:spPr/>
      <dgm:t>
        <a:bodyPr/>
        <a:lstStyle/>
        <a:p>
          <a:endParaRPr lang="en-US"/>
        </a:p>
      </dgm:t>
    </dgm:pt>
    <dgm:pt modelId="{3664F75A-8666-D84E-95C2-9848CFA4F035}">
      <dgm:prSet phldrT="[Text]"/>
      <dgm:spPr/>
      <dgm:t>
        <a:bodyPr/>
        <a:lstStyle/>
        <a:p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最滿意項目</a:t>
          </a:r>
          <a:endParaRPr lang="en-US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05086F10-67AD-DC48-8FF9-466400F6BCE1}" type="parTrans" cxnId="{94C1BAE8-080E-D544-835A-CE4A2042CFCA}">
      <dgm:prSet/>
      <dgm:spPr/>
      <dgm:t>
        <a:bodyPr/>
        <a:lstStyle/>
        <a:p>
          <a:endParaRPr lang="en-US"/>
        </a:p>
      </dgm:t>
    </dgm:pt>
    <dgm:pt modelId="{F6F8E91D-8AD6-4644-B339-F0F8AAB0F0B8}" type="sibTrans" cxnId="{94C1BAE8-080E-D544-835A-CE4A2042CFCA}">
      <dgm:prSet/>
      <dgm:spPr/>
      <dgm:t>
        <a:bodyPr/>
        <a:lstStyle/>
        <a:p>
          <a:endParaRPr lang="en-US"/>
        </a:p>
      </dgm:t>
    </dgm:pt>
    <dgm:pt modelId="{4C753A37-00FC-1D44-B185-41E6EB6CD91D}">
      <dgm:prSet phldrT="[Text]"/>
      <dgm:spPr/>
      <dgm:t>
        <a:bodyPr/>
        <a:lstStyle/>
        <a:p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最不滿意</a:t>
          </a:r>
          <a:endParaRPr lang="en-US" altLang="zh-TW" dirty="0" smtClean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項目</a:t>
          </a:r>
          <a:endParaRPr lang="en-US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D0BF1717-0942-8042-BA57-49334429F6C3}" type="parTrans" cxnId="{A911634A-E1EB-7F4A-A856-8ACA9DAFCB5A}">
      <dgm:prSet/>
      <dgm:spPr/>
      <dgm:t>
        <a:bodyPr/>
        <a:lstStyle/>
        <a:p>
          <a:endParaRPr lang="en-US"/>
        </a:p>
      </dgm:t>
    </dgm:pt>
    <dgm:pt modelId="{CF5D457B-B774-914C-83F1-2D41AA87FE3B}" type="sibTrans" cxnId="{A911634A-E1EB-7F4A-A856-8ACA9DAFCB5A}">
      <dgm:prSet/>
      <dgm:spPr/>
      <dgm:t>
        <a:bodyPr/>
        <a:lstStyle/>
        <a:p>
          <a:endParaRPr lang="en-US"/>
        </a:p>
      </dgm:t>
    </dgm:pt>
    <dgm:pt modelId="{20399304-8ED0-4267-9C41-9E3466062734}">
      <dgm:prSet phldrT="[Text]" custT="1"/>
      <dgm:spPr/>
      <dgm:t>
        <a:bodyPr/>
        <a:lstStyle/>
        <a:p>
          <a:r>
            <a: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辦理登機手續</a:t>
          </a:r>
          <a:endParaRPr lang="en-US" sz="2400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12A79A0A-9916-4826-B1D1-50D54F93D21F}" type="parTrans" cxnId="{B2565B0D-11D5-49BE-A4C1-6ADF590DF9F3}">
      <dgm:prSet/>
      <dgm:spPr/>
      <dgm:t>
        <a:bodyPr/>
        <a:lstStyle/>
        <a:p>
          <a:endParaRPr lang="zh-TW" altLang="en-US"/>
        </a:p>
      </dgm:t>
    </dgm:pt>
    <dgm:pt modelId="{E43D8C65-616E-4EEE-9436-74DA55793010}" type="sibTrans" cxnId="{B2565B0D-11D5-49BE-A4C1-6ADF590DF9F3}">
      <dgm:prSet/>
      <dgm:spPr/>
      <dgm:t>
        <a:bodyPr/>
        <a:lstStyle/>
        <a:p>
          <a:endParaRPr lang="zh-TW" altLang="en-US"/>
        </a:p>
      </dgm:t>
    </dgm:pt>
    <dgm:pt modelId="{27BF873A-CF58-4556-AE4F-55D3ADF47BA0}">
      <dgm:prSet phldrT="[Text]" custT="1"/>
      <dgm:spPr/>
      <dgm:t>
        <a:bodyPr/>
        <a:lstStyle/>
        <a:p>
          <a:r>
            <a: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指標動線</a:t>
          </a:r>
          <a:endParaRPr lang="en-US" sz="2400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F80C37E3-F94A-44C2-A2ED-E358EA587A92}" type="sibTrans" cxnId="{DC8849B5-8042-49E1-9B6B-7FC2CA0A8A8D}">
      <dgm:prSet/>
      <dgm:spPr/>
      <dgm:t>
        <a:bodyPr/>
        <a:lstStyle/>
        <a:p>
          <a:endParaRPr lang="zh-TW" altLang="en-US"/>
        </a:p>
      </dgm:t>
    </dgm:pt>
    <dgm:pt modelId="{F2304DAA-51E4-472E-B24C-0C60C7D7397C}" type="parTrans" cxnId="{DC8849B5-8042-49E1-9B6B-7FC2CA0A8A8D}">
      <dgm:prSet/>
      <dgm:spPr/>
      <dgm:t>
        <a:bodyPr/>
        <a:lstStyle/>
        <a:p>
          <a:endParaRPr lang="zh-TW" altLang="en-US"/>
        </a:p>
      </dgm:t>
    </dgm:pt>
    <dgm:pt modelId="{68718FBB-6691-B243-BF91-1C1D47BC9A14}" type="pres">
      <dgm:prSet presAssocID="{EB679ED7-195C-9F4D-A1FE-DD54697C0E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0BBAC-7322-2246-A2C4-BD7C1537E259}" type="pres">
      <dgm:prSet presAssocID="{EB679ED7-195C-9F4D-A1FE-DD54697C0E24}" presName="hierFlow" presStyleCnt="0"/>
      <dgm:spPr/>
    </dgm:pt>
    <dgm:pt modelId="{06190E23-AA87-634B-98CC-97891220CF61}" type="pres">
      <dgm:prSet presAssocID="{EB679ED7-195C-9F4D-A1FE-DD54697C0E24}" presName="firstBuf" presStyleCnt="0"/>
      <dgm:spPr/>
    </dgm:pt>
    <dgm:pt modelId="{F2DA9FB5-BA8C-0243-BFFB-8A38DD27E0B4}" type="pres">
      <dgm:prSet presAssocID="{EB679ED7-195C-9F4D-A1FE-DD54697C0E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344A8A-AC9A-8349-8B5A-DF6D04BE6C2B}" type="pres">
      <dgm:prSet presAssocID="{0B57331B-B34B-A74B-BC95-1BE9DA9CD719}" presName="Name17" presStyleCnt="0"/>
      <dgm:spPr/>
    </dgm:pt>
    <dgm:pt modelId="{921ACB78-C4D1-E54F-AF93-DDC3BCF844CE}" type="pres">
      <dgm:prSet presAssocID="{0B57331B-B34B-A74B-BC95-1BE9DA9CD719}" presName="level1Shape" presStyleLbl="node0" presStyleIdx="0" presStyleCnt="1" custScaleX="125099" custScaleY="451987" custLinFactNeighborX="-1987" custLinFactNeighborY="-23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32478-65E1-EC40-B812-70E597CA36AE}" type="pres">
      <dgm:prSet presAssocID="{0B57331B-B34B-A74B-BC95-1BE9DA9CD719}" presName="hierChild2" presStyleCnt="0"/>
      <dgm:spPr/>
    </dgm:pt>
    <dgm:pt modelId="{2AB71988-108B-4877-AD09-AFC18BC8A23B}" type="pres">
      <dgm:prSet presAssocID="{12A79A0A-9916-4826-B1D1-50D54F93D21F}" presName="Name25" presStyleLbl="parChTrans1D2" presStyleIdx="0" presStyleCnt="2"/>
      <dgm:spPr/>
      <dgm:t>
        <a:bodyPr/>
        <a:lstStyle/>
        <a:p>
          <a:endParaRPr lang="zh-TW" altLang="en-US"/>
        </a:p>
      </dgm:t>
    </dgm:pt>
    <dgm:pt modelId="{84B1B169-E444-4781-A0F1-FC886BC5F899}" type="pres">
      <dgm:prSet presAssocID="{12A79A0A-9916-4826-B1D1-50D54F93D21F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D17563B5-9728-4A31-88DA-E6FC67D2FE5F}" type="pres">
      <dgm:prSet presAssocID="{20399304-8ED0-4267-9C41-9E3466062734}" presName="Name30" presStyleCnt="0"/>
      <dgm:spPr/>
    </dgm:pt>
    <dgm:pt modelId="{FF4E4AA0-EC94-4FA9-B031-285792CC32F1}" type="pres">
      <dgm:prSet presAssocID="{20399304-8ED0-4267-9C41-9E3466062734}" presName="level2Shape" presStyleLbl="node2" presStyleIdx="0" presStyleCnt="2" custScaleX="114564" custScaleY="116505" custLinFactY="97691" custLinFactNeighborX="2089" custLinFactNeighborY="100000"/>
      <dgm:spPr/>
      <dgm:t>
        <a:bodyPr/>
        <a:lstStyle/>
        <a:p>
          <a:endParaRPr lang="zh-TW" altLang="en-US"/>
        </a:p>
      </dgm:t>
    </dgm:pt>
    <dgm:pt modelId="{44756369-AABA-4912-97BF-21E56BD5DA1F}" type="pres">
      <dgm:prSet presAssocID="{20399304-8ED0-4267-9C41-9E3466062734}" presName="hierChild3" presStyleCnt="0"/>
      <dgm:spPr/>
    </dgm:pt>
    <dgm:pt modelId="{0C7EF6FC-58BA-4221-A9A2-B29256487183}" type="pres">
      <dgm:prSet presAssocID="{F2304DAA-51E4-472E-B24C-0C60C7D7397C}" presName="Name25" presStyleLbl="parChTrans1D3" presStyleIdx="0" presStyleCnt="2"/>
      <dgm:spPr/>
      <dgm:t>
        <a:bodyPr/>
        <a:lstStyle/>
        <a:p>
          <a:endParaRPr lang="zh-TW" altLang="en-US"/>
        </a:p>
      </dgm:t>
    </dgm:pt>
    <dgm:pt modelId="{DAFDBCEF-8924-44AB-9F32-1669D7D3C3B3}" type="pres">
      <dgm:prSet presAssocID="{F2304DAA-51E4-472E-B24C-0C60C7D7397C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6B2D0EFC-3F4D-4617-9738-7FF503EDCC95}" type="pres">
      <dgm:prSet presAssocID="{27BF873A-CF58-4556-AE4F-55D3ADF47BA0}" presName="Name30" presStyleCnt="0"/>
      <dgm:spPr/>
    </dgm:pt>
    <dgm:pt modelId="{4E4C0D73-C545-4DD3-863A-2F7CBDFBD40A}" type="pres">
      <dgm:prSet presAssocID="{27BF873A-CF58-4556-AE4F-55D3ADF47BA0}" presName="level2Shape" presStyleLbl="node3" presStyleIdx="0" presStyleCnt="2" custLinFactY="97691" custLinFactNeighborX="16700" custLinFactNeighborY="100000"/>
      <dgm:spPr/>
      <dgm:t>
        <a:bodyPr/>
        <a:lstStyle/>
        <a:p>
          <a:endParaRPr lang="zh-TW" altLang="en-US"/>
        </a:p>
      </dgm:t>
    </dgm:pt>
    <dgm:pt modelId="{9AA651CF-1C78-4252-B9A5-E6946A499DE5}" type="pres">
      <dgm:prSet presAssocID="{27BF873A-CF58-4556-AE4F-55D3ADF47BA0}" presName="hierChild3" presStyleCnt="0"/>
      <dgm:spPr/>
    </dgm:pt>
    <dgm:pt modelId="{70C32733-E6E0-DA4F-96CF-1D8682889C1D}" type="pres">
      <dgm:prSet presAssocID="{5D91811D-921B-9F45-B4F3-C2B41A41A14E}" presName="Name25" presStyleLbl="parChTrans1D2" presStyleIdx="1" presStyleCnt="2"/>
      <dgm:spPr/>
      <dgm:t>
        <a:bodyPr/>
        <a:lstStyle/>
        <a:p>
          <a:endParaRPr lang="en-US"/>
        </a:p>
      </dgm:t>
    </dgm:pt>
    <dgm:pt modelId="{9BEEA4CB-18D5-1240-BA13-1665717CE8A7}" type="pres">
      <dgm:prSet presAssocID="{5D91811D-921B-9F45-B4F3-C2B41A41A14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956CD2A-E927-DC46-AEC1-3B3EE3710203}" type="pres">
      <dgm:prSet presAssocID="{9408E2EA-E11B-A54D-9C31-8C2FAC63CB21}" presName="Name30" presStyleCnt="0"/>
      <dgm:spPr/>
    </dgm:pt>
    <dgm:pt modelId="{2A43AB59-7A0A-2949-8C2A-2C131834FE82}" type="pres">
      <dgm:prSet presAssocID="{9408E2EA-E11B-A54D-9C31-8C2FAC63CB21}" presName="level2Shape" presStyleLbl="node2" presStyleIdx="1" presStyleCnt="2" custScaleX="116505" custScaleY="120116" custLinFactY="-56630" custLinFactNeighborX="2089" custLinFactNeighborY="-100000"/>
      <dgm:spPr/>
      <dgm:t>
        <a:bodyPr/>
        <a:lstStyle/>
        <a:p>
          <a:endParaRPr lang="en-US"/>
        </a:p>
      </dgm:t>
    </dgm:pt>
    <dgm:pt modelId="{3BDB693B-C880-2546-8A8B-B9B9932B3FB6}" type="pres">
      <dgm:prSet presAssocID="{9408E2EA-E11B-A54D-9C31-8C2FAC63CB21}" presName="hierChild3" presStyleCnt="0"/>
      <dgm:spPr/>
    </dgm:pt>
    <dgm:pt modelId="{0853B487-41EE-7E48-B724-CBE08936E851}" type="pres">
      <dgm:prSet presAssocID="{54964408-EBE4-1B4C-A12D-82C6AE631A5A}" presName="Name25" presStyleLbl="parChTrans1D3" presStyleIdx="1" presStyleCnt="2"/>
      <dgm:spPr/>
      <dgm:t>
        <a:bodyPr/>
        <a:lstStyle/>
        <a:p>
          <a:endParaRPr lang="en-US"/>
        </a:p>
      </dgm:t>
    </dgm:pt>
    <dgm:pt modelId="{753CC857-D795-5D42-9AED-82ADC4D9981A}" type="pres">
      <dgm:prSet presAssocID="{54964408-EBE4-1B4C-A12D-82C6AE631A5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F8F4DCB4-5A22-BB44-8116-2FA39692CF4C}" type="pres">
      <dgm:prSet presAssocID="{01A06398-7A47-024F-856D-CB5570D0947C}" presName="Name30" presStyleCnt="0"/>
      <dgm:spPr/>
    </dgm:pt>
    <dgm:pt modelId="{E7DDE645-8501-3641-A62E-03853F32C534}" type="pres">
      <dgm:prSet presAssocID="{01A06398-7A47-024F-856D-CB5570D0947C}" presName="level2Shape" presStyleLbl="node3" presStyleIdx="1" presStyleCnt="2" custScaleY="98225" custLinFactY="-59323" custLinFactNeighborX="18885" custLinFactNeighborY="-100000"/>
      <dgm:spPr/>
      <dgm:t>
        <a:bodyPr/>
        <a:lstStyle/>
        <a:p>
          <a:endParaRPr lang="en-US"/>
        </a:p>
      </dgm:t>
    </dgm:pt>
    <dgm:pt modelId="{C45698DB-7A8F-164F-B436-545301CE1A8D}" type="pres">
      <dgm:prSet presAssocID="{01A06398-7A47-024F-856D-CB5570D0947C}" presName="hierChild3" presStyleCnt="0"/>
      <dgm:spPr/>
    </dgm:pt>
    <dgm:pt modelId="{1A56231B-679B-654F-8242-9ADC8A741AFD}" type="pres">
      <dgm:prSet presAssocID="{EB679ED7-195C-9F4D-A1FE-DD54697C0E24}" presName="bgShapesFlow" presStyleCnt="0"/>
      <dgm:spPr/>
    </dgm:pt>
    <dgm:pt modelId="{E6A2D02D-B99E-6A4E-9111-E41EA319080D}" type="pres">
      <dgm:prSet presAssocID="{4C49E691-61CC-2D46-984B-9FEC6B780CA9}" presName="rectComp" presStyleCnt="0"/>
      <dgm:spPr/>
    </dgm:pt>
    <dgm:pt modelId="{87A078C8-7AD8-7A4F-A190-A6E094300190}" type="pres">
      <dgm:prSet presAssocID="{4C49E691-61CC-2D46-984B-9FEC6B780CA9}" presName="bgRect" presStyleLbl="bgShp" presStyleIdx="0" presStyleCnt="3" custScaleX="120916" custLinFactNeighborX="-84"/>
      <dgm:spPr/>
      <dgm:t>
        <a:bodyPr/>
        <a:lstStyle/>
        <a:p>
          <a:endParaRPr lang="en-US"/>
        </a:p>
      </dgm:t>
    </dgm:pt>
    <dgm:pt modelId="{F1C610A3-99F5-DE4B-8345-5A08A27EDEB8}" type="pres">
      <dgm:prSet presAssocID="{4C49E691-61CC-2D46-984B-9FEC6B780CA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ACFB0-D6CC-0D45-8456-1AA716B837AD}" type="pres">
      <dgm:prSet presAssocID="{4C49E691-61CC-2D46-984B-9FEC6B780CA9}" presName="spComp" presStyleCnt="0"/>
      <dgm:spPr/>
    </dgm:pt>
    <dgm:pt modelId="{28059F3F-1C94-0F42-99C3-1E936ABE7C67}" type="pres">
      <dgm:prSet presAssocID="{4C49E691-61CC-2D46-984B-9FEC6B780CA9}" presName="hSp" presStyleCnt="0"/>
      <dgm:spPr/>
    </dgm:pt>
    <dgm:pt modelId="{9CB9893E-B8E4-6C42-9867-99107A7B51F1}" type="pres">
      <dgm:prSet presAssocID="{3664F75A-8666-D84E-95C2-9848CFA4F035}" presName="rectComp" presStyleCnt="0"/>
      <dgm:spPr/>
    </dgm:pt>
    <dgm:pt modelId="{1C4D3B1C-1AB2-AC4C-9657-34039EA1FB4E}" type="pres">
      <dgm:prSet presAssocID="{3664F75A-8666-D84E-95C2-9848CFA4F035}" presName="bgRect" presStyleLbl="bgShp" presStyleIdx="1" presStyleCnt="3" custScaleX="117194"/>
      <dgm:spPr/>
      <dgm:t>
        <a:bodyPr/>
        <a:lstStyle/>
        <a:p>
          <a:endParaRPr lang="en-US"/>
        </a:p>
      </dgm:t>
    </dgm:pt>
    <dgm:pt modelId="{7B7B523C-FFAC-894B-AFDD-727568B60AE3}" type="pres">
      <dgm:prSet presAssocID="{3664F75A-8666-D84E-95C2-9848CFA4F03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15CF3-3DF2-1F4F-8881-940C43D2A147}" type="pres">
      <dgm:prSet presAssocID="{3664F75A-8666-D84E-95C2-9848CFA4F035}" presName="spComp" presStyleCnt="0"/>
      <dgm:spPr/>
    </dgm:pt>
    <dgm:pt modelId="{8BFA8DE0-5929-BE41-AE3F-1E0E2B51527F}" type="pres">
      <dgm:prSet presAssocID="{3664F75A-8666-D84E-95C2-9848CFA4F035}" presName="hSp" presStyleCnt="0"/>
      <dgm:spPr/>
    </dgm:pt>
    <dgm:pt modelId="{A9E2995D-2653-5D43-8ED1-4025F02F129D}" type="pres">
      <dgm:prSet presAssocID="{4C753A37-00FC-1D44-B185-41E6EB6CD91D}" presName="rectComp" presStyleCnt="0"/>
      <dgm:spPr/>
    </dgm:pt>
    <dgm:pt modelId="{E759BA93-1340-9E4F-95D9-E47B0F58BFB0}" type="pres">
      <dgm:prSet presAssocID="{4C753A37-00FC-1D44-B185-41E6EB6CD91D}" presName="bgRect" presStyleLbl="bgShp" presStyleIdx="2" presStyleCnt="3" custScaleX="120148"/>
      <dgm:spPr/>
      <dgm:t>
        <a:bodyPr/>
        <a:lstStyle/>
        <a:p>
          <a:endParaRPr lang="en-US"/>
        </a:p>
      </dgm:t>
    </dgm:pt>
    <dgm:pt modelId="{8837EBEF-877C-8143-A6AC-1F3E349BDD82}" type="pres">
      <dgm:prSet presAssocID="{4C753A37-00FC-1D44-B185-41E6EB6CD91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47CE49-07E9-4FF9-9538-AD482079319D}" type="presOf" srcId="{EB679ED7-195C-9F4D-A1FE-DD54697C0E24}" destId="{68718FBB-6691-B243-BF91-1C1D47BC9A14}" srcOrd="0" destOrd="0" presId="urn:microsoft.com/office/officeart/2005/8/layout/hierarchy5"/>
    <dgm:cxn modelId="{AF4B860E-7E79-4640-9590-5575A49585C4}" type="presOf" srcId="{5D91811D-921B-9F45-B4F3-C2B41A41A14E}" destId="{70C32733-E6E0-DA4F-96CF-1D8682889C1D}" srcOrd="0" destOrd="0" presId="urn:microsoft.com/office/officeart/2005/8/layout/hierarchy5"/>
    <dgm:cxn modelId="{9068A13A-2DED-8D4F-9C41-20F733128893}" srcId="{9408E2EA-E11B-A54D-9C31-8C2FAC63CB21}" destId="{01A06398-7A47-024F-856D-CB5570D0947C}" srcOrd="0" destOrd="0" parTransId="{54964408-EBE4-1B4C-A12D-82C6AE631A5A}" sibTransId="{4190541D-A75A-6F46-889A-B67472F9A641}"/>
    <dgm:cxn modelId="{2EEA00A3-362F-4D4C-8B1F-BF1D9B01C2C1}" type="presOf" srcId="{9408E2EA-E11B-A54D-9C31-8C2FAC63CB21}" destId="{2A43AB59-7A0A-2949-8C2A-2C131834FE82}" srcOrd="0" destOrd="0" presId="urn:microsoft.com/office/officeart/2005/8/layout/hierarchy5"/>
    <dgm:cxn modelId="{8EBA4E37-7FEA-4C69-B374-175959AEA7DE}" type="presOf" srcId="{12A79A0A-9916-4826-B1D1-50D54F93D21F}" destId="{2AB71988-108B-4877-AD09-AFC18BC8A23B}" srcOrd="0" destOrd="0" presId="urn:microsoft.com/office/officeart/2005/8/layout/hierarchy5"/>
    <dgm:cxn modelId="{9DD0AED9-0575-4CA0-8586-0A16617A233A}" type="presOf" srcId="{0B57331B-B34B-A74B-BC95-1BE9DA9CD719}" destId="{921ACB78-C4D1-E54F-AF93-DDC3BCF844CE}" srcOrd="0" destOrd="0" presId="urn:microsoft.com/office/officeart/2005/8/layout/hierarchy5"/>
    <dgm:cxn modelId="{DC8849B5-8042-49E1-9B6B-7FC2CA0A8A8D}" srcId="{20399304-8ED0-4267-9C41-9E3466062734}" destId="{27BF873A-CF58-4556-AE4F-55D3ADF47BA0}" srcOrd="0" destOrd="0" parTransId="{F2304DAA-51E4-472E-B24C-0C60C7D7397C}" sibTransId="{F80C37E3-F94A-44C2-A2ED-E358EA587A92}"/>
    <dgm:cxn modelId="{C10824B8-EB5E-D647-A0A3-51D905524AD3}" srcId="{EB679ED7-195C-9F4D-A1FE-DD54697C0E24}" destId="{4C49E691-61CC-2D46-984B-9FEC6B780CA9}" srcOrd="1" destOrd="0" parTransId="{EEF2D2FF-C7D8-2848-8AC0-E210FA606437}" sibTransId="{6E74DFE9-D591-3F46-BFDF-607959A43198}"/>
    <dgm:cxn modelId="{A646753C-6BC2-4DC7-95FC-197CFD7488FF}" type="presOf" srcId="{27BF873A-CF58-4556-AE4F-55D3ADF47BA0}" destId="{4E4C0D73-C545-4DD3-863A-2F7CBDFBD40A}" srcOrd="0" destOrd="0" presId="urn:microsoft.com/office/officeart/2005/8/layout/hierarchy5"/>
    <dgm:cxn modelId="{94C1BAE8-080E-D544-835A-CE4A2042CFCA}" srcId="{EB679ED7-195C-9F4D-A1FE-DD54697C0E24}" destId="{3664F75A-8666-D84E-95C2-9848CFA4F035}" srcOrd="2" destOrd="0" parTransId="{05086F10-67AD-DC48-8FF9-466400F6BCE1}" sibTransId="{F6F8E91D-8AD6-4644-B339-F0F8AAB0F0B8}"/>
    <dgm:cxn modelId="{A911634A-E1EB-7F4A-A856-8ACA9DAFCB5A}" srcId="{EB679ED7-195C-9F4D-A1FE-DD54697C0E24}" destId="{4C753A37-00FC-1D44-B185-41E6EB6CD91D}" srcOrd="3" destOrd="0" parTransId="{D0BF1717-0942-8042-BA57-49334429F6C3}" sibTransId="{CF5D457B-B774-914C-83F1-2D41AA87FE3B}"/>
    <dgm:cxn modelId="{ABEC09AD-9920-4A7E-A053-53246BE543F7}" type="presOf" srcId="{4C753A37-00FC-1D44-B185-41E6EB6CD91D}" destId="{8837EBEF-877C-8143-A6AC-1F3E349BDD82}" srcOrd="1" destOrd="0" presId="urn:microsoft.com/office/officeart/2005/8/layout/hierarchy5"/>
    <dgm:cxn modelId="{B2565B0D-11D5-49BE-A4C1-6ADF590DF9F3}" srcId="{0B57331B-B34B-A74B-BC95-1BE9DA9CD719}" destId="{20399304-8ED0-4267-9C41-9E3466062734}" srcOrd="0" destOrd="0" parTransId="{12A79A0A-9916-4826-B1D1-50D54F93D21F}" sibTransId="{E43D8C65-616E-4EEE-9436-74DA55793010}"/>
    <dgm:cxn modelId="{97CADB7B-6EF1-4D6E-87ED-E1FC80BD3556}" type="presOf" srcId="{3664F75A-8666-D84E-95C2-9848CFA4F035}" destId="{7B7B523C-FFAC-894B-AFDD-727568B60AE3}" srcOrd="1" destOrd="0" presId="urn:microsoft.com/office/officeart/2005/8/layout/hierarchy5"/>
    <dgm:cxn modelId="{9B1D17A0-D670-4023-9122-93B06A423A29}" type="presOf" srcId="{54964408-EBE4-1B4C-A12D-82C6AE631A5A}" destId="{0853B487-41EE-7E48-B724-CBE08936E851}" srcOrd="0" destOrd="0" presId="urn:microsoft.com/office/officeart/2005/8/layout/hierarchy5"/>
    <dgm:cxn modelId="{78598A00-0CB5-4354-9627-9AB475ED92FA}" type="presOf" srcId="{F2304DAA-51E4-472E-B24C-0C60C7D7397C}" destId="{DAFDBCEF-8924-44AB-9F32-1669D7D3C3B3}" srcOrd="1" destOrd="0" presId="urn:microsoft.com/office/officeart/2005/8/layout/hierarchy5"/>
    <dgm:cxn modelId="{5F8E4D59-D9AF-4E71-8B89-6B23D36A3A1D}" type="presOf" srcId="{4C49E691-61CC-2D46-984B-9FEC6B780CA9}" destId="{87A078C8-7AD8-7A4F-A190-A6E094300190}" srcOrd="0" destOrd="0" presId="urn:microsoft.com/office/officeart/2005/8/layout/hierarchy5"/>
    <dgm:cxn modelId="{B9755432-C8D8-41BC-860D-C0616861688C}" type="presOf" srcId="{01A06398-7A47-024F-856D-CB5570D0947C}" destId="{E7DDE645-8501-3641-A62E-03853F32C534}" srcOrd="0" destOrd="0" presId="urn:microsoft.com/office/officeart/2005/8/layout/hierarchy5"/>
    <dgm:cxn modelId="{24F905F2-A8F4-43CF-AE3A-0E54C21BF63B}" type="presOf" srcId="{4C753A37-00FC-1D44-B185-41E6EB6CD91D}" destId="{E759BA93-1340-9E4F-95D9-E47B0F58BFB0}" srcOrd="0" destOrd="0" presId="urn:microsoft.com/office/officeart/2005/8/layout/hierarchy5"/>
    <dgm:cxn modelId="{376AAA14-2AEA-4B97-B8C6-F2C40102D441}" type="presOf" srcId="{3664F75A-8666-D84E-95C2-9848CFA4F035}" destId="{1C4D3B1C-1AB2-AC4C-9657-34039EA1FB4E}" srcOrd="0" destOrd="0" presId="urn:microsoft.com/office/officeart/2005/8/layout/hierarchy5"/>
    <dgm:cxn modelId="{5D83D7E8-25AD-4023-A546-A4B22C4F5F3A}" type="presOf" srcId="{12A79A0A-9916-4826-B1D1-50D54F93D21F}" destId="{84B1B169-E444-4781-A0F1-FC886BC5F899}" srcOrd="1" destOrd="0" presId="urn:microsoft.com/office/officeart/2005/8/layout/hierarchy5"/>
    <dgm:cxn modelId="{E43459AF-1F6F-164B-9451-BD58A44E3F18}" srcId="{0B57331B-B34B-A74B-BC95-1BE9DA9CD719}" destId="{9408E2EA-E11B-A54D-9C31-8C2FAC63CB21}" srcOrd="1" destOrd="0" parTransId="{5D91811D-921B-9F45-B4F3-C2B41A41A14E}" sibTransId="{B52F792A-B188-6946-911C-FA17131F3BC2}"/>
    <dgm:cxn modelId="{10BF7C08-5689-4989-A444-94491AAB089C}" type="presOf" srcId="{54964408-EBE4-1B4C-A12D-82C6AE631A5A}" destId="{753CC857-D795-5D42-9AED-82ADC4D9981A}" srcOrd="1" destOrd="0" presId="urn:microsoft.com/office/officeart/2005/8/layout/hierarchy5"/>
    <dgm:cxn modelId="{D258ACCE-F2E3-44D7-AD91-F3B16188C77A}" type="presOf" srcId="{20399304-8ED0-4267-9C41-9E3466062734}" destId="{FF4E4AA0-EC94-4FA9-B031-285792CC32F1}" srcOrd="0" destOrd="0" presId="urn:microsoft.com/office/officeart/2005/8/layout/hierarchy5"/>
    <dgm:cxn modelId="{BFE08109-1A72-48CA-90A4-DC18C2C6BEA3}" type="presOf" srcId="{F2304DAA-51E4-472E-B24C-0C60C7D7397C}" destId="{0C7EF6FC-58BA-4221-A9A2-B29256487183}" srcOrd="0" destOrd="0" presId="urn:microsoft.com/office/officeart/2005/8/layout/hierarchy5"/>
    <dgm:cxn modelId="{2795F0B0-7FE8-0E4F-A4EE-0A865916D0CA}" srcId="{EB679ED7-195C-9F4D-A1FE-DD54697C0E24}" destId="{0B57331B-B34B-A74B-BC95-1BE9DA9CD719}" srcOrd="0" destOrd="0" parTransId="{EB86B38A-7516-1F4D-B370-5405144AFAD1}" sibTransId="{C22F5974-F09E-874F-AE35-8E2772A8E029}"/>
    <dgm:cxn modelId="{3B027AE5-5A18-4301-A596-FA8F935EE5C8}" type="presOf" srcId="{5D91811D-921B-9F45-B4F3-C2B41A41A14E}" destId="{9BEEA4CB-18D5-1240-BA13-1665717CE8A7}" srcOrd="1" destOrd="0" presId="urn:microsoft.com/office/officeart/2005/8/layout/hierarchy5"/>
    <dgm:cxn modelId="{86207A5A-A87C-4AE4-82E5-A2379F4CF07B}" type="presOf" srcId="{4C49E691-61CC-2D46-984B-9FEC6B780CA9}" destId="{F1C610A3-99F5-DE4B-8345-5A08A27EDEB8}" srcOrd="1" destOrd="0" presId="urn:microsoft.com/office/officeart/2005/8/layout/hierarchy5"/>
    <dgm:cxn modelId="{F665ED73-1EED-4136-958A-6C9B55DD8277}" type="presParOf" srcId="{68718FBB-6691-B243-BF91-1C1D47BC9A14}" destId="{B9E0BBAC-7322-2246-A2C4-BD7C1537E259}" srcOrd="0" destOrd="0" presId="urn:microsoft.com/office/officeart/2005/8/layout/hierarchy5"/>
    <dgm:cxn modelId="{B3F5A53F-7B7F-4306-8C7E-84B36B3E5F25}" type="presParOf" srcId="{B9E0BBAC-7322-2246-A2C4-BD7C1537E259}" destId="{06190E23-AA87-634B-98CC-97891220CF61}" srcOrd="0" destOrd="0" presId="urn:microsoft.com/office/officeart/2005/8/layout/hierarchy5"/>
    <dgm:cxn modelId="{247A8751-DFC3-4F88-87C2-8A8570AB1D8A}" type="presParOf" srcId="{B9E0BBAC-7322-2246-A2C4-BD7C1537E259}" destId="{F2DA9FB5-BA8C-0243-BFFB-8A38DD27E0B4}" srcOrd="1" destOrd="0" presId="urn:microsoft.com/office/officeart/2005/8/layout/hierarchy5"/>
    <dgm:cxn modelId="{7A872E90-11FB-45EC-BBD7-7582A495DAA6}" type="presParOf" srcId="{F2DA9FB5-BA8C-0243-BFFB-8A38DD27E0B4}" destId="{82344A8A-AC9A-8349-8B5A-DF6D04BE6C2B}" srcOrd="0" destOrd="0" presId="urn:microsoft.com/office/officeart/2005/8/layout/hierarchy5"/>
    <dgm:cxn modelId="{518E3F9D-7494-494F-95FA-4EC6D153B411}" type="presParOf" srcId="{82344A8A-AC9A-8349-8B5A-DF6D04BE6C2B}" destId="{921ACB78-C4D1-E54F-AF93-DDC3BCF844CE}" srcOrd="0" destOrd="0" presId="urn:microsoft.com/office/officeart/2005/8/layout/hierarchy5"/>
    <dgm:cxn modelId="{BFB1C7ED-2E3B-4BB9-BF04-A144677B4A6A}" type="presParOf" srcId="{82344A8A-AC9A-8349-8B5A-DF6D04BE6C2B}" destId="{7D032478-65E1-EC40-B812-70E597CA36AE}" srcOrd="1" destOrd="0" presId="urn:microsoft.com/office/officeart/2005/8/layout/hierarchy5"/>
    <dgm:cxn modelId="{9D63040F-F758-4D1A-90B0-D8FD2EF7E96F}" type="presParOf" srcId="{7D032478-65E1-EC40-B812-70E597CA36AE}" destId="{2AB71988-108B-4877-AD09-AFC18BC8A23B}" srcOrd="0" destOrd="0" presId="urn:microsoft.com/office/officeart/2005/8/layout/hierarchy5"/>
    <dgm:cxn modelId="{FD04FDBE-6DBD-4933-8394-CAB55F4E395B}" type="presParOf" srcId="{2AB71988-108B-4877-AD09-AFC18BC8A23B}" destId="{84B1B169-E444-4781-A0F1-FC886BC5F899}" srcOrd="0" destOrd="0" presId="urn:microsoft.com/office/officeart/2005/8/layout/hierarchy5"/>
    <dgm:cxn modelId="{7A38EC30-6DD5-4945-B51A-2AA72A4CD4ED}" type="presParOf" srcId="{7D032478-65E1-EC40-B812-70E597CA36AE}" destId="{D17563B5-9728-4A31-88DA-E6FC67D2FE5F}" srcOrd="1" destOrd="0" presId="urn:microsoft.com/office/officeart/2005/8/layout/hierarchy5"/>
    <dgm:cxn modelId="{4F157EDD-5169-408E-B662-81CED2F17075}" type="presParOf" srcId="{D17563B5-9728-4A31-88DA-E6FC67D2FE5F}" destId="{FF4E4AA0-EC94-4FA9-B031-285792CC32F1}" srcOrd="0" destOrd="0" presId="urn:microsoft.com/office/officeart/2005/8/layout/hierarchy5"/>
    <dgm:cxn modelId="{868E9609-B2EF-44F2-88AA-E0660E5881FB}" type="presParOf" srcId="{D17563B5-9728-4A31-88DA-E6FC67D2FE5F}" destId="{44756369-AABA-4912-97BF-21E56BD5DA1F}" srcOrd="1" destOrd="0" presId="urn:microsoft.com/office/officeart/2005/8/layout/hierarchy5"/>
    <dgm:cxn modelId="{55A5DEFB-CDA4-4323-834D-77EF247EFDE7}" type="presParOf" srcId="{44756369-AABA-4912-97BF-21E56BD5DA1F}" destId="{0C7EF6FC-58BA-4221-A9A2-B29256487183}" srcOrd="0" destOrd="0" presId="urn:microsoft.com/office/officeart/2005/8/layout/hierarchy5"/>
    <dgm:cxn modelId="{3B787561-8495-45DB-AA1D-3365D6F6B181}" type="presParOf" srcId="{0C7EF6FC-58BA-4221-A9A2-B29256487183}" destId="{DAFDBCEF-8924-44AB-9F32-1669D7D3C3B3}" srcOrd="0" destOrd="0" presId="urn:microsoft.com/office/officeart/2005/8/layout/hierarchy5"/>
    <dgm:cxn modelId="{6EEADD7D-32A2-4F92-8BA7-E7A4B80052BF}" type="presParOf" srcId="{44756369-AABA-4912-97BF-21E56BD5DA1F}" destId="{6B2D0EFC-3F4D-4617-9738-7FF503EDCC95}" srcOrd="1" destOrd="0" presId="urn:microsoft.com/office/officeart/2005/8/layout/hierarchy5"/>
    <dgm:cxn modelId="{AE5A8272-9538-4DF7-B18B-58F5D55F58C8}" type="presParOf" srcId="{6B2D0EFC-3F4D-4617-9738-7FF503EDCC95}" destId="{4E4C0D73-C545-4DD3-863A-2F7CBDFBD40A}" srcOrd="0" destOrd="0" presId="urn:microsoft.com/office/officeart/2005/8/layout/hierarchy5"/>
    <dgm:cxn modelId="{80724066-AFFD-4F2E-B1EE-46749A1C6C36}" type="presParOf" srcId="{6B2D0EFC-3F4D-4617-9738-7FF503EDCC95}" destId="{9AA651CF-1C78-4252-B9A5-E6946A499DE5}" srcOrd="1" destOrd="0" presId="urn:microsoft.com/office/officeart/2005/8/layout/hierarchy5"/>
    <dgm:cxn modelId="{53F0ECA5-1A59-4819-A16F-56666CFAA961}" type="presParOf" srcId="{7D032478-65E1-EC40-B812-70E597CA36AE}" destId="{70C32733-E6E0-DA4F-96CF-1D8682889C1D}" srcOrd="2" destOrd="0" presId="urn:microsoft.com/office/officeart/2005/8/layout/hierarchy5"/>
    <dgm:cxn modelId="{D4FF4EF2-F304-4C7C-9F69-02C637031200}" type="presParOf" srcId="{70C32733-E6E0-DA4F-96CF-1D8682889C1D}" destId="{9BEEA4CB-18D5-1240-BA13-1665717CE8A7}" srcOrd="0" destOrd="0" presId="urn:microsoft.com/office/officeart/2005/8/layout/hierarchy5"/>
    <dgm:cxn modelId="{4BAF14F4-CEF7-42CC-AB11-EF3F65C50075}" type="presParOf" srcId="{7D032478-65E1-EC40-B812-70E597CA36AE}" destId="{5956CD2A-E927-DC46-AEC1-3B3EE3710203}" srcOrd="3" destOrd="0" presId="urn:microsoft.com/office/officeart/2005/8/layout/hierarchy5"/>
    <dgm:cxn modelId="{8ADC49C8-BCE7-4629-B7E2-70D40EA24396}" type="presParOf" srcId="{5956CD2A-E927-DC46-AEC1-3B3EE3710203}" destId="{2A43AB59-7A0A-2949-8C2A-2C131834FE82}" srcOrd="0" destOrd="0" presId="urn:microsoft.com/office/officeart/2005/8/layout/hierarchy5"/>
    <dgm:cxn modelId="{AF483BB7-BD51-4149-BF3D-B2E14B2EADFA}" type="presParOf" srcId="{5956CD2A-E927-DC46-AEC1-3B3EE3710203}" destId="{3BDB693B-C880-2546-8A8B-B9B9932B3FB6}" srcOrd="1" destOrd="0" presId="urn:microsoft.com/office/officeart/2005/8/layout/hierarchy5"/>
    <dgm:cxn modelId="{2C1CCFE4-015A-4A54-A9FB-FF5E9D52D6CC}" type="presParOf" srcId="{3BDB693B-C880-2546-8A8B-B9B9932B3FB6}" destId="{0853B487-41EE-7E48-B724-CBE08936E851}" srcOrd="0" destOrd="0" presId="urn:microsoft.com/office/officeart/2005/8/layout/hierarchy5"/>
    <dgm:cxn modelId="{FB78E08F-22F2-48D8-A241-656DD1A9DBFB}" type="presParOf" srcId="{0853B487-41EE-7E48-B724-CBE08936E851}" destId="{753CC857-D795-5D42-9AED-82ADC4D9981A}" srcOrd="0" destOrd="0" presId="urn:microsoft.com/office/officeart/2005/8/layout/hierarchy5"/>
    <dgm:cxn modelId="{9DEC9D1F-E3F4-4F30-8D8E-CDC27C8F8992}" type="presParOf" srcId="{3BDB693B-C880-2546-8A8B-B9B9932B3FB6}" destId="{F8F4DCB4-5A22-BB44-8116-2FA39692CF4C}" srcOrd="1" destOrd="0" presId="urn:microsoft.com/office/officeart/2005/8/layout/hierarchy5"/>
    <dgm:cxn modelId="{4655FECF-0C92-4DA4-AD87-FB67830CD203}" type="presParOf" srcId="{F8F4DCB4-5A22-BB44-8116-2FA39692CF4C}" destId="{E7DDE645-8501-3641-A62E-03853F32C534}" srcOrd="0" destOrd="0" presId="urn:microsoft.com/office/officeart/2005/8/layout/hierarchy5"/>
    <dgm:cxn modelId="{E4895783-806B-482C-AE1E-86AF6C385D2C}" type="presParOf" srcId="{F8F4DCB4-5A22-BB44-8116-2FA39692CF4C}" destId="{C45698DB-7A8F-164F-B436-545301CE1A8D}" srcOrd="1" destOrd="0" presId="urn:microsoft.com/office/officeart/2005/8/layout/hierarchy5"/>
    <dgm:cxn modelId="{D61D8F1D-F186-4637-BE6A-48D49DB90F6E}" type="presParOf" srcId="{68718FBB-6691-B243-BF91-1C1D47BC9A14}" destId="{1A56231B-679B-654F-8242-9ADC8A741AFD}" srcOrd="1" destOrd="0" presId="urn:microsoft.com/office/officeart/2005/8/layout/hierarchy5"/>
    <dgm:cxn modelId="{B085B32D-259E-4C40-A2D7-EC80F2BACE58}" type="presParOf" srcId="{1A56231B-679B-654F-8242-9ADC8A741AFD}" destId="{E6A2D02D-B99E-6A4E-9111-E41EA319080D}" srcOrd="0" destOrd="0" presId="urn:microsoft.com/office/officeart/2005/8/layout/hierarchy5"/>
    <dgm:cxn modelId="{BD7021F7-AE4E-49EB-8B99-A3E532A52451}" type="presParOf" srcId="{E6A2D02D-B99E-6A4E-9111-E41EA319080D}" destId="{87A078C8-7AD8-7A4F-A190-A6E094300190}" srcOrd="0" destOrd="0" presId="urn:microsoft.com/office/officeart/2005/8/layout/hierarchy5"/>
    <dgm:cxn modelId="{D1E1E8A7-4755-4343-BCCD-900934F573B8}" type="presParOf" srcId="{E6A2D02D-B99E-6A4E-9111-E41EA319080D}" destId="{F1C610A3-99F5-DE4B-8345-5A08A27EDEB8}" srcOrd="1" destOrd="0" presId="urn:microsoft.com/office/officeart/2005/8/layout/hierarchy5"/>
    <dgm:cxn modelId="{3E21DF8F-6472-4A75-84AE-4FF3CC140145}" type="presParOf" srcId="{1A56231B-679B-654F-8242-9ADC8A741AFD}" destId="{A05ACFB0-D6CC-0D45-8456-1AA716B837AD}" srcOrd="1" destOrd="0" presId="urn:microsoft.com/office/officeart/2005/8/layout/hierarchy5"/>
    <dgm:cxn modelId="{3662B88D-B80A-4F95-AA41-FD4E89AD3750}" type="presParOf" srcId="{A05ACFB0-D6CC-0D45-8456-1AA716B837AD}" destId="{28059F3F-1C94-0F42-99C3-1E936ABE7C67}" srcOrd="0" destOrd="0" presId="urn:microsoft.com/office/officeart/2005/8/layout/hierarchy5"/>
    <dgm:cxn modelId="{EC29EF47-C9FC-4511-BD0D-BC09C14B2FA7}" type="presParOf" srcId="{1A56231B-679B-654F-8242-9ADC8A741AFD}" destId="{9CB9893E-B8E4-6C42-9867-99107A7B51F1}" srcOrd="2" destOrd="0" presId="urn:microsoft.com/office/officeart/2005/8/layout/hierarchy5"/>
    <dgm:cxn modelId="{19C3B196-E194-44F4-BE00-AA5BB2DD0E3E}" type="presParOf" srcId="{9CB9893E-B8E4-6C42-9867-99107A7B51F1}" destId="{1C4D3B1C-1AB2-AC4C-9657-34039EA1FB4E}" srcOrd="0" destOrd="0" presId="urn:microsoft.com/office/officeart/2005/8/layout/hierarchy5"/>
    <dgm:cxn modelId="{CDC5B974-9E9B-4727-9B32-FDECFC5192F4}" type="presParOf" srcId="{9CB9893E-B8E4-6C42-9867-99107A7B51F1}" destId="{7B7B523C-FFAC-894B-AFDD-727568B60AE3}" srcOrd="1" destOrd="0" presId="urn:microsoft.com/office/officeart/2005/8/layout/hierarchy5"/>
    <dgm:cxn modelId="{71FF1C10-BF68-43DE-B289-AD1C33BA59D0}" type="presParOf" srcId="{1A56231B-679B-654F-8242-9ADC8A741AFD}" destId="{62915CF3-3DF2-1F4F-8881-940C43D2A147}" srcOrd="3" destOrd="0" presId="urn:microsoft.com/office/officeart/2005/8/layout/hierarchy5"/>
    <dgm:cxn modelId="{B57396B4-6354-4EC7-91C1-E0BFEAAC46EE}" type="presParOf" srcId="{62915CF3-3DF2-1F4F-8881-940C43D2A147}" destId="{8BFA8DE0-5929-BE41-AE3F-1E0E2B51527F}" srcOrd="0" destOrd="0" presId="urn:microsoft.com/office/officeart/2005/8/layout/hierarchy5"/>
    <dgm:cxn modelId="{4022B024-9DBC-4629-B723-027B384B37DC}" type="presParOf" srcId="{1A56231B-679B-654F-8242-9ADC8A741AFD}" destId="{A9E2995D-2653-5D43-8ED1-4025F02F129D}" srcOrd="4" destOrd="0" presId="urn:microsoft.com/office/officeart/2005/8/layout/hierarchy5"/>
    <dgm:cxn modelId="{1051099D-4CBF-45B2-AB2B-D2018B717F3A}" type="presParOf" srcId="{A9E2995D-2653-5D43-8ED1-4025F02F129D}" destId="{E759BA93-1340-9E4F-95D9-E47B0F58BFB0}" srcOrd="0" destOrd="0" presId="urn:microsoft.com/office/officeart/2005/8/layout/hierarchy5"/>
    <dgm:cxn modelId="{34FA4D88-4F58-4533-AD49-6B8385EEB790}" type="presParOf" srcId="{A9E2995D-2653-5D43-8ED1-4025F02F129D}" destId="{8837EBEF-877C-8143-A6AC-1F3E349BDD82}" srcOrd="1" destOrd="0" presId="urn:microsoft.com/office/officeart/2005/8/layout/hierarchy5"/>
  </dgm:cxnLst>
  <dgm:bg>
    <a:gradFill>
      <a:gsLst>
        <a:gs pos="0">
          <a:schemeClr val="dk2">
            <a:tint val="80000"/>
            <a:satMod val="300000"/>
          </a:schemeClr>
        </a:gs>
        <a:gs pos="100000">
          <a:schemeClr val="dk2">
            <a:shade val="30000"/>
            <a:satMod val="200000"/>
          </a:scheme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2565-F081-463A-A4F7-861ADEF7C5FC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41394-559F-4B7F-A070-A1A81CB3C4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1394-559F-4B7F-A070-A1A81CB3C46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1394-559F-4B7F-A070-A1A81CB3C46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1394-559F-4B7F-A070-A1A81CB3C46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B65D-5E13-4769-8EE3-D0BD83030DA8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1466-9897-49EF-9520-CEC1EE39D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Book1!Sheet1!%5bBook1%5dSheet1%20&#22294;&#34920;%20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5572132" y="5072074"/>
            <a:ext cx="1714512" cy="21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向上箭號 51"/>
          <p:cNvSpPr/>
          <p:nvPr/>
        </p:nvSpPr>
        <p:spPr>
          <a:xfrm>
            <a:off x="4748202" y="4143380"/>
            <a:ext cx="285752" cy="78581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向上箭號 52"/>
          <p:cNvSpPr/>
          <p:nvPr/>
        </p:nvSpPr>
        <p:spPr>
          <a:xfrm>
            <a:off x="4748202" y="5529234"/>
            <a:ext cx="285752" cy="78581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向上箭號 53"/>
          <p:cNvSpPr/>
          <p:nvPr/>
        </p:nvSpPr>
        <p:spPr>
          <a:xfrm>
            <a:off x="4748202" y="2786058"/>
            <a:ext cx="285752" cy="78581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05656" y="1071546"/>
            <a:ext cx="180988" cy="26432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Rectangle 2062"/>
          <p:cNvSpPr>
            <a:spLocks noChangeArrowheads="1"/>
          </p:cNvSpPr>
          <p:nvPr/>
        </p:nvSpPr>
        <p:spPr bwMode="auto">
          <a:xfrm>
            <a:off x="3462326" y="6172200"/>
            <a:ext cx="2209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Text Box 2059"/>
          <p:cNvSpPr txBox="1">
            <a:spLocks noChangeArrowheads="1"/>
          </p:cNvSpPr>
          <p:nvPr/>
        </p:nvSpPr>
        <p:spPr bwMode="auto">
          <a:xfrm>
            <a:off x="3538526" y="617537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管理者對消費者期望的認知</a:t>
            </a:r>
          </a:p>
        </p:txBody>
      </p:sp>
      <p:sp>
        <p:nvSpPr>
          <p:cNvPr id="60" name="Rectangle 2063"/>
          <p:cNvSpPr>
            <a:spLocks noChangeArrowheads="1"/>
          </p:cNvSpPr>
          <p:nvPr/>
        </p:nvSpPr>
        <p:spPr bwMode="auto">
          <a:xfrm>
            <a:off x="3462326" y="4786322"/>
            <a:ext cx="2209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Text Box 2058"/>
          <p:cNvSpPr txBox="1">
            <a:spLocks noChangeArrowheads="1"/>
          </p:cNvSpPr>
          <p:nvPr/>
        </p:nvSpPr>
        <p:spPr bwMode="auto">
          <a:xfrm>
            <a:off x="3767126" y="4938722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服務品質規格</a:t>
            </a:r>
          </a:p>
        </p:txBody>
      </p:sp>
      <p:sp>
        <p:nvSpPr>
          <p:cNvPr id="62" name="Rectangle 2064"/>
          <p:cNvSpPr>
            <a:spLocks noChangeArrowheads="1"/>
          </p:cNvSpPr>
          <p:nvPr/>
        </p:nvSpPr>
        <p:spPr bwMode="auto">
          <a:xfrm>
            <a:off x="3462326" y="3457580"/>
            <a:ext cx="2209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Rectangle 2065"/>
          <p:cNvSpPr>
            <a:spLocks noChangeArrowheads="1"/>
          </p:cNvSpPr>
          <p:nvPr/>
        </p:nvSpPr>
        <p:spPr bwMode="auto">
          <a:xfrm>
            <a:off x="3462326" y="2100258"/>
            <a:ext cx="2209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Rectangle 2066"/>
          <p:cNvSpPr>
            <a:spLocks noChangeArrowheads="1"/>
          </p:cNvSpPr>
          <p:nvPr/>
        </p:nvSpPr>
        <p:spPr bwMode="auto">
          <a:xfrm>
            <a:off x="6586526" y="3457580"/>
            <a:ext cx="2209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Text Box 2057"/>
          <p:cNvSpPr txBox="1">
            <a:spLocks noChangeArrowheads="1"/>
          </p:cNvSpPr>
          <p:nvPr/>
        </p:nvSpPr>
        <p:spPr bwMode="auto">
          <a:xfrm>
            <a:off x="3614726" y="360998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實際傳達的服務</a:t>
            </a:r>
          </a:p>
        </p:txBody>
      </p:sp>
      <p:sp>
        <p:nvSpPr>
          <p:cNvPr id="66" name="Text Box 2060"/>
          <p:cNvSpPr txBox="1">
            <a:spLocks noChangeArrowheads="1"/>
          </p:cNvSpPr>
          <p:nvPr/>
        </p:nvSpPr>
        <p:spPr bwMode="auto">
          <a:xfrm>
            <a:off x="6662726" y="360998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企業對外界之溝通</a:t>
            </a:r>
          </a:p>
        </p:txBody>
      </p:sp>
      <p:sp>
        <p:nvSpPr>
          <p:cNvPr id="67" name="Text Box 2056"/>
          <p:cNvSpPr txBox="1">
            <a:spLocks noChangeArrowheads="1"/>
          </p:cNvSpPr>
          <p:nvPr/>
        </p:nvSpPr>
        <p:spPr bwMode="auto">
          <a:xfrm>
            <a:off x="3538526" y="2266946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消費者認知的服務</a:t>
            </a:r>
          </a:p>
        </p:txBody>
      </p:sp>
      <p:sp>
        <p:nvSpPr>
          <p:cNvPr id="68" name="Rectangle 2067"/>
          <p:cNvSpPr>
            <a:spLocks noChangeArrowheads="1"/>
          </p:cNvSpPr>
          <p:nvPr/>
        </p:nvSpPr>
        <p:spPr bwMode="auto">
          <a:xfrm>
            <a:off x="3462326" y="785794"/>
            <a:ext cx="2209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Text Box 2055"/>
          <p:cNvSpPr txBox="1">
            <a:spLocks noChangeArrowheads="1"/>
          </p:cNvSpPr>
          <p:nvPr/>
        </p:nvSpPr>
        <p:spPr bwMode="auto">
          <a:xfrm>
            <a:off x="3538526" y="10001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消費者期望的服務</a:t>
            </a:r>
          </a:p>
        </p:txBody>
      </p:sp>
      <p:sp>
        <p:nvSpPr>
          <p:cNvPr id="81" name="Text Box 2103"/>
          <p:cNvSpPr txBox="1">
            <a:spLocks noChangeArrowheads="1"/>
          </p:cNvSpPr>
          <p:nvPr/>
        </p:nvSpPr>
        <p:spPr bwMode="auto">
          <a:xfrm>
            <a:off x="285720" y="2523294"/>
            <a:ext cx="1219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消費者</a:t>
            </a:r>
          </a:p>
        </p:txBody>
      </p:sp>
      <p:sp>
        <p:nvSpPr>
          <p:cNvPr id="82" name="Text Box 2104"/>
          <p:cNvSpPr txBox="1">
            <a:spLocks noChangeArrowheads="1"/>
          </p:cNvSpPr>
          <p:nvPr/>
        </p:nvSpPr>
        <p:spPr bwMode="auto">
          <a:xfrm>
            <a:off x="71406" y="3428976"/>
            <a:ext cx="1676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服務業者</a:t>
            </a:r>
          </a:p>
        </p:txBody>
      </p:sp>
      <p:sp>
        <p:nvSpPr>
          <p:cNvPr id="83" name="向左箭號 82"/>
          <p:cNvSpPr/>
          <p:nvPr/>
        </p:nvSpPr>
        <p:spPr>
          <a:xfrm>
            <a:off x="5676896" y="928670"/>
            <a:ext cx="1609748" cy="35719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向左箭號 83"/>
          <p:cNvSpPr/>
          <p:nvPr/>
        </p:nvSpPr>
        <p:spPr>
          <a:xfrm>
            <a:off x="5676896" y="2214554"/>
            <a:ext cx="1571636" cy="35719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Line 2102"/>
          <p:cNvSpPr>
            <a:spLocks noChangeShapeType="1"/>
          </p:cNvSpPr>
          <p:nvPr/>
        </p:nvSpPr>
        <p:spPr bwMode="auto">
          <a:xfrm flipV="1">
            <a:off x="338126" y="3214662"/>
            <a:ext cx="8534400" cy="0"/>
          </a:xfrm>
          <a:prstGeom prst="line">
            <a:avLst/>
          </a:prstGeom>
          <a:ln>
            <a:solidFill>
              <a:schemeClr val="bg1"/>
            </a:solidFill>
            <a:headEnd/>
            <a:tailEnd type="none" w="med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" name="向左箭號 93"/>
          <p:cNvSpPr/>
          <p:nvPr/>
        </p:nvSpPr>
        <p:spPr>
          <a:xfrm flipH="1">
            <a:off x="1571604" y="1000084"/>
            <a:ext cx="1857388" cy="357190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" name="向左箭號 94"/>
          <p:cNvSpPr/>
          <p:nvPr/>
        </p:nvSpPr>
        <p:spPr>
          <a:xfrm flipH="1">
            <a:off x="1571604" y="6286496"/>
            <a:ext cx="1857388" cy="357190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571605" y="1142960"/>
            <a:ext cx="142876" cy="5286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8" name="Text Box 2097"/>
          <p:cNvSpPr txBox="1">
            <a:spLocks noChangeArrowheads="1"/>
          </p:cNvSpPr>
          <p:nvPr/>
        </p:nvSpPr>
        <p:spPr bwMode="auto">
          <a:xfrm>
            <a:off x="142844" y="5357802"/>
            <a:ext cx="1357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30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缺口一</a:t>
            </a:r>
          </a:p>
        </p:txBody>
      </p:sp>
      <p:sp>
        <p:nvSpPr>
          <p:cNvPr id="99" name="左-右雙向箭號 98"/>
          <p:cNvSpPr/>
          <p:nvPr/>
        </p:nvSpPr>
        <p:spPr>
          <a:xfrm>
            <a:off x="5715008" y="3857628"/>
            <a:ext cx="857256" cy="28575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0" name="Text Box 2100"/>
          <p:cNvSpPr txBox="1">
            <a:spLocks noChangeArrowheads="1"/>
          </p:cNvSpPr>
          <p:nvPr/>
        </p:nvSpPr>
        <p:spPr bwMode="auto">
          <a:xfrm>
            <a:off x="5429256" y="4214818"/>
            <a:ext cx="142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0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缺口四</a:t>
            </a:r>
          </a:p>
        </p:txBody>
      </p:sp>
      <p:sp>
        <p:nvSpPr>
          <p:cNvPr id="102" name="Text Box 2098"/>
          <p:cNvSpPr txBox="1">
            <a:spLocks noChangeArrowheads="1"/>
          </p:cNvSpPr>
          <p:nvPr/>
        </p:nvSpPr>
        <p:spPr bwMode="auto">
          <a:xfrm>
            <a:off x="2357422" y="5500702"/>
            <a:ext cx="16287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30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缺口二</a:t>
            </a:r>
          </a:p>
        </p:txBody>
      </p:sp>
      <p:sp>
        <p:nvSpPr>
          <p:cNvPr id="104" name="Text Box 2098"/>
          <p:cNvSpPr txBox="1">
            <a:spLocks noChangeArrowheads="1"/>
          </p:cNvSpPr>
          <p:nvPr/>
        </p:nvSpPr>
        <p:spPr bwMode="auto">
          <a:xfrm>
            <a:off x="2643174" y="4214818"/>
            <a:ext cx="1357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30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缺口三</a:t>
            </a:r>
            <a:endParaRPr lang="zh-TW" altLang="en-US" sz="30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6" name="Text Box 2098"/>
          <p:cNvSpPr txBox="1">
            <a:spLocks noChangeArrowheads="1"/>
          </p:cNvSpPr>
          <p:nvPr/>
        </p:nvSpPr>
        <p:spPr bwMode="auto">
          <a:xfrm>
            <a:off x="2514592" y="1500174"/>
            <a:ext cx="14859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30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缺口五</a:t>
            </a:r>
            <a:endParaRPr lang="zh-TW" altLang="en-US" sz="30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7" name="上-下雙向箭號 106"/>
          <p:cNvSpPr/>
          <p:nvPr/>
        </p:nvSpPr>
        <p:spPr>
          <a:xfrm>
            <a:off x="4071934" y="4143380"/>
            <a:ext cx="285752" cy="642942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上-下雙向箭號 47"/>
          <p:cNvSpPr/>
          <p:nvPr/>
        </p:nvSpPr>
        <p:spPr>
          <a:xfrm>
            <a:off x="4071934" y="5500702"/>
            <a:ext cx="285752" cy="642942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上-下雙向箭號 48"/>
          <p:cNvSpPr/>
          <p:nvPr/>
        </p:nvSpPr>
        <p:spPr>
          <a:xfrm>
            <a:off x="4071934" y="1428736"/>
            <a:ext cx="285752" cy="642942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向上箭號 78"/>
          <p:cNvSpPr/>
          <p:nvPr/>
        </p:nvSpPr>
        <p:spPr>
          <a:xfrm>
            <a:off x="7072330" y="4143380"/>
            <a:ext cx="357190" cy="114300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611560" y="44624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服務品質結構模式</a:t>
            </a:r>
            <a:endParaRPr kumimoji="0" lang="zh-TW" altLang="en-US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 animBg="1"/>
      <p:bldP spid="69" grpId="0"/>
      <p:bldP spid="81" grpId="0"/>
      <p:bldP spid="82" grpId="0"/>
      <p:bldP spid="83" grpId="0" animBg="1"/>
      <p:bldP spid="84" grpId="0" animBg="1"/>
      <p:bldP spid="92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8" grpId="0"/>
      <p:bldP spid="98" grpId="1"/>
      <p:bldP spid="99" grpId="0" animBg="1"/>
      <p:bldP spid="99" grpId="1" animBg="1"/>
      <p:bldP spid="100" grpId="0"/>
      <p:bldP spid="100" grpId="1"/>
      <p:bldP spid="102" grpId="0"/>
      <p:bldP spid="102" grpId="1"/>
      <p:bldP spid="104" grpId="0"/>
      <p:bldP spid="104" grpId="1"/>
      <p:bldP spid="106" grpId="0"/>
      <p:bldP spid="106" grpId="1"/>
      <p:bldP spid="107" grpId="0" animBg="1"/>
      <p:bldP spid="107" grpId="1" animBg="1"/>
      <p:bldP spid="48" grpId="0" animBg="1"/>
      <p:bldP spid="48" grpId="1" animBg="1"/>
      <p:bldP spid="49" grpId="0" animBg="1"/>
      <p:bldP spid="49" grpId="1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1"/>
          <p:cNvGrpSpPr/>
          <p:nvPr/>
        </p:nvGrpSpPr>
        <p:grpSpPr>
          <a:xfrm>
            <a:off x="9286940" y="3000372"/>
            <a:ext cx="2000232" cy="1143008"/>
            <a:chOff x="9286940" y="3000372"/>
            <a:chExt cx="2000232" cy="1143008"/>
          </a:xfrm>
        </p:grpSpPr>
        <p:sp>
          <p:nvSpPr>
            <p:cNvPr id="47" name="五邊形 46"/>
            <p:cNvSpPr/>
            <p:nvPr/>
          </p:nvSpPr>
          <p:spPr>
            <a:xfrm rot="10800000">
              <a:off x="9286940" y="3000372"/>
              <a:ext cx="2000232" cy="114300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9548858" y="3221041"/>
              <a:ext cx="152400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＊溝通</a:t>
              </a:r>
            </a:p>
            <a:p>
              <a:pPr>
                <a:spcBef>
                  <a:spcPct val="50000"/>
                </a:spcBef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＊</a:t>
              </a: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個別差異 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50"/>
          <p:cNvGrpSpPr/>
          <p:nvPr/>
        </p:nvGrpSpPr>
        <p:grpSpPr>
          <a:xfrm>
            <a:off x="9286908" y="5286388"/>
            <a:ext cx="1857388" cy="1143008"/>
            <a:chOff x="9286908" y="5286388"/>
            <a:chExt cx="1857388" cy="1143008"/>
          </a:xfrm>
        </p:grpSpPr>
        <p:sp>
          <p:nvSpPr>
            <p:cNvPr id="45" name="五邊形 44"/>
            <p:cNvSpPr/>
            <p:nvPr/>
          </p:nvSpPr>
          <p:spPr>
            <a:xfrm rot="10800000">
              <a:off x="9286908" y="5286388"/>
              <a:ext cx="1857388" cy="114300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9706020" y="5429264"/>
              <a:ext cx="129540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＊信賴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＊誠實 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" name="群組 49"/>
          <p:cNvGrpSpPr/>
          <p:nvPr/>
        </p:nvGrpSpPr>
        <p:grpSpPr>
          <a:xfrm>
            <a:off x="-2357486" y="5357826"/>
            <a:ext cx="1857388" cy="1143008"/>
            <a:chOff x="-2357486" y="5357826"/>
            <a:chExt cx="1857388" cy="1143008"/>
          </a:xfrm>
        </p:grpSpPr>
        <p:sp>
          <p:nvSpPr>
            <p:cNvPr id="43" name="五邊形 42"/>
            <p:cNvSpPr/>
            <p:nvPr/>
          </p:nvSpPr>
          <p:spPr>
            <a:xfrm>
              <a:off x="-2357486" y="5357826"/>
              <a:ext cx="1857388" cy="114300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-2071734" y="5500702"/>
              <a:ext cx="1500198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＊快速</a:t>
              </a:r>
            </a:p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＊突發狀況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48"/>
          <p:cNvGrpSpPr/>
          <p:nvPr/>
        </p:nvGrpSpPr>
        <p:grpSpPr>
          <a:xfrm>
            <a:off x="-1857420" y="3000372"/>
            <a:ext cx="1857388" cy="1143008"/>
            <a:chOff x="-1857420" y="3000372"/>
            <a:chExt cx="1857388" cy="1143008"/>
          </a:xfrm>
        </p:grpSpPr>
        <p:sp>
          <p:nvSpPr>
            <p:cNvPr id="41" name="五邊形 40"/>
            <p:cNvSpPr/>
            <p:nvPr/>
          </p:nvSpPr>
          <p:spPr>
            <a:xfrm>
              <a:off x="-1857420" y="3000372"/>
              <a:ext cx="1857388" cy="114300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-1428792" y="3221042"/>
              <a:ext cx="10668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＊正確</a:t>
              </a:r>
            </a:p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＊承諾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47"/>
          <p:cNvGrpSpPr/>
          <p:nvPr/>
        </p:nvGrpSpPr>
        <p:grpSpPr>
          <a:xfrm>
            <a:off x="-2714676" y="1285860"/>
            <a:ext cx="2714644" cy="1143008"/>
            <a:chOff x="-2714676" y="1285860"/>
            <a:chExt cx="2714644" cy="1143008"/>
          </a:xfrm>
        </p:grpSpPr>
        <p:sp>
          <p:nvSpPr>
            <p:cNvPr id="39" name="五邊形 38"/>
            <p:cNvSpPr/>
            <p:nvPr/>
          </p:nvSpPr>
          <p:spPr>
            <a:xfrm>
              <a:off x="-2714676" y="1285860"/>
              <a:ext cx="2714644" cy="114300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-2286032" y="1428736"/>
              <a:ext cx="228600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＊實體設施</a:t>
              </a:r>
            </a:p>
            <a:p>
              <a:pPr>
                <a:spcBef>
                  <a:spcPct val="50000"/>
                </a:spcBef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＊服務人員的儀態 </a:t>
              </a:r>
            </a:p>
          </p:txBody>
        </p:sp>
      </p:grpSp>
      <p:grpSp>
        <p:nvGrpSpPr>
          <p:cNvPr id="9" name="群組 26"/>
          <p:cNvGrpSpPr/>
          <p:nvPr/>
        </p:nvGrpSpPr>
        <p:grpSpPr>
          <a:xfrm>
            <a:off x="5461932" y="4857760"/>
            <a:ext cx="38762" cy="478720"/>
            <a:chOff x="4266051" y="3471193"/>
            <a:chExt cx="38762" cy="478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直線接點 3"/>
            <p:cNvSpPr/>
            <p:nvPr/>
          </p:nvSpPr>
          <p:spPr>
            <a:xfrm rot="3240000">
              <a:off x="4046072" y="3691172"/>
              <a:ext cx="478720" cy="38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81"/>
                  </a:moveTo>
                  <a:lnTo>
                    <a:pt x="478720" y="19381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直線接點 4"/>
            <p:cNvSpPr/>
            <p:nvPr/>
          </p:nvSpPr>
          <p:spPr>
            <a:xfrm rot="3240000">
              <a:off x="4273464" y="3698585"/>
              <a:ext cx="23936" cy="23936"/>
            </a:xfrm>
            <a:prstGeom prst="rect">
              <a:avLst/>
            </a:prstGeom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500"/>
            </a:p>
          </p:txBody>
        </p:sp>
      </p:grpSp>
      <p:grpSp>
        <p:nvGrpSpPr>
          <p:cNvPr id="12" name="群組 23"/>
          <p:cNvGrpSpPr/>
          <p:nvPr/>
        </p:nvGrpSpPr>
        <p:grpSpPr>
          <a:xfrm>
            <a:off x="5572132" y="3890304"/>
            <a:ext cx="478720" cy="38762"/>
            <a:chOff x="4420833" y="2537776"/>
            <a:chExt cx="478720" cy="387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直線接點 3"/>
            <p:cNvSpPr/>
            <p:nvPr/>
          </p:nvSpPr>
          <p:spPr>
            <a:xfrm rot="20520000">
              <a:off x="4420833" y="2537776"/>
              <a:ext cx="478720" cy="38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81"/>
                  </a:moveTo>
                  <a:lnTo>
                    <a:pt x="478720" y="19381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直線接點 4"/>
            <p:cNvSpPr/>
            <p:nvPr/>
          </p:nvSpPr>
          <p:spPr>
            <a:xfrm rot="20520000">
              <a:off x="4648225" y="2545189"/>
              <a:ext cx="23936" cy="23936"/>
            </a:xfrm>
            <a:prstGeom prst="rect">
              <a:avLst/>
            </a:prstGeom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500"/>
            </a:p>
          </p:txBody>
        </p:sp>
      </p:grpSp>
      <p:grpSp>
        <p:nvGrpSpPr>
          <p:cNvPr id="15" name="群組 32"/>
          <p:cNvGrpSpPr/>
          <p:nvPr/>
        </p:nvGrpSpPr>
        <p:grpSpPr>
          <a:xfrm>
            <a:off x="3093148" y="3890304"/>
            <a:ext cx="478720" cy="38762"/>
            <a:chOff x="2458559" y="2537776"/>
            <a:chExt cx="478720" cy="387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直線接點 3"/>
            <p:cNvSpPr/>
            <p:nvPr/>
          </p:nvSpPr>
          <p:spPr>
            <a:xfrm rot="11880000">
              <a:off x="2458559" y="2537776"/>
              <a:ext cx="478720" cy="38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81"/>
                  </a:moveTo>
                  <a:lnTo>
                    <a:pt x="478720" y="19381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直線接點 4"/>
            <p:cNvSpPr/>
            <p:nvPr/>
          </p:nvSpPr>
          <p:spPr>
            <a:xfrm rot="22680000">
              <a:off x="2685952" y="2545189"/>
              <a:ext cx="23936" cy="23936"/>
            </a:xfrm>
            <a:prstGeom prst="rect">
              <a:avLst/>
            </a:prstGeom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500"/>
            </a:p>
          </p:txBody>
        </p:sp>
      </p:grpSp>
      <p:grpSp>
        <p:nvGrpSpPr>
          <p:cNvPr id="18" name="群組 35"/>
          <p:cNvGrpSpPr/>
          <p:nvPr/>
        </p:nvGrpSpPr>
        <p:grpSpPr>
          <a:xfrm>
            <a:off x="4572000" y="2521652"/>
            <a:ext cx="38762" cy="478720"/>
            <a:chOff x="3659675" y="1604960"/>
            <a:chExt cx="38762" cy="478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直線接點 3"/>
            <p:cNvSpPr/>
            <p:nvPr/>
          </p:nvSpPr>
          <p:spPr>
            <a:xfrm rot="16200000">
              <a:off x="3439696" y="1824939"/>
              <a:ext cx="478720" cy="38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81"/>
                  </a:moveTo>
                  <a:lnTo>
                    <a:pt x="478720" y="19381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直線接點 4"/>
            <p:cNvSpPr/>
            <p:nvPr/>
          </p:nvSpPr>
          <p:spPr>
            <a:xfrm rot="16200000">
              <a:off x="3667088" y="1832352"/>
              <a:ext cx="23936" cy="23936"/>
            </a:xfrm>
            <a:prstGeom prst="rect">
              <a:avLst/>
            </a:prstGeom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500"/>
            </a:p>
          </p:txBody>
        </p:sp>
      </p:grpSp>
      <p:grpSp>
        <p:nvGrpSpPr>
          <p:cNvPr id="21" name="群組 8"/>
          <p:cNvGrpSpPr/>
          <p:nvPr/>
        </p:nvGrpSpPr>
        <p:grpSpPr>
          <a:xfrm>
            <a:off x="6000760" y="2773159"/>
            <a:ext cx="1584535" cy="1584535"/>
            <a:chOff x="4849062" y="1446099"/>
            <a:chExt cx="1584535" cy="1584535"/>
          </a:xfr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橢圓 9"/>
            <p:cNvSpPr/>
            <p:nvPr/>
          </p:nvSpPr>
          <p:spPr>
            <a:xfrm>
              <a:off x="4849062" y="1446099"/>
              <a:ext cx="1584535" cy="15845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橢圓 4"/>
            <p:cNvSpPr/>
            <p:nvPr/>
          </p:nvSpPr>
          <p:spPr>
            <a:xfrm>
              <a:off x="5081113" y="1673312"/>
              <a:ext cx="1053834" cy="1053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500" dirty="0">
                  <a:latin typeface="微軟正黑體" pitchFamily="34" charset="-120"/>
                  <a:ea typeface="微軟正黑體" pitchFamily="34" charset="-120"/>
                </a:rPr>
                <a:t>可靠性</a:t>
              </a:r>
            </a:p>
          </p:txBody>
        </p:sp>
      </p:grpSp>
      <p:grpSp>
        <p:nvGrpSpPr>
          <p:cNvPr id="24" name="群組 29"/>
          <p:cNvGrpSpPr/>
          <p:nvPr/>
        </p:nvGrpSpPr>
        <p:grpSpPr>
          <a:xfrm>
            <a:off x="3675982" y="4879106"/>
            <a:ext cx="38762" cy="478720"/>
            <a:chOff x="3053299" y="3471193"/>
            <a:chExt cx="38762" cy="478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直線接點 3"/>
            <p:cNvSpPr/>
            <p:nvPr/>
          </p:nvSpPr>
          <p:spPr>
            <a:xfrm rot="7560000">
              <a:off x="2833320" y="3691172"/>
              <a:ext cx="478720" cy="38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81"/>
                  </a:moveTo>
                  <a:lnTo>
                    <a:pt x="478720" y="19381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直線接點 4"/>
            <p:cNvSpPr/>
            <p:nvPr/>
          </p:nvSpPr>
          <p:spPr>
            <a:xfrm rot="18360000">
              <a:off x="3060713" y="3698585"/>
              <a:ext cx="23936" cy="23936"/>
            </a:xfrm>
            <a:prstGeom prst="rect">
              <a:avLst/>
            </a:prstGeom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500"/>
            </a:p>
          </p:txBody>
        </p:sp>
      </p:grpSp>
      <p:grpSp>
        <p:nvGrpSpPr>
          <p:cNvPr id="27" name="群組 2"/>
          <p:cNvGrpSpPr/>
          <p:nvPr/>
        </p:nvGrpSpPr>
        <p:grpSpPr>
          <a:xfrm>
            <a:off x="3786182" y="1058647"/>
            <a:ext cx="1584535" cy="1584535"/>
            <a:chOff x="2886789" y="20423"/>
            <a:chExt cx="1584535" cy="1584535"/>
          </a:xfr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橢圓 3"/>
            <p:cNvSpPr/>
            <p:nvPr/>
          </p:nvSpPr>
          <p:spPr>
            <a:xfrm>
              <a:off x="2886789" y="20423"/>
              <a:ext cx="1584535" cy="15845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橢圓 4"/>
            <p:cNvSpPr/>
            <p:nvPr/>
          </p:nvSpPr>
          <p:spPr>
            <a:xfrm>
              <a:off x="3114002" y="323911"/>
              <a:ext cx="1066733" cy="9952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500" dirty="0">
                  <a:latin typeface="微軟正黑體" pitchFamily="34" charset="-120"/>
                  <a:ea typeface="微軟正黑體" pitchFamily="34" charset="-120"/>
                </a:rPr>
                <a:t>有形性</a:t>
              </a:r>
            </a:p>
          </p:txBody>
        </p:sp>
      </p:grpSp>
      <p:grpSp>
        <p:nvGrpSpPr>
          <p:cNvPr id="30" name="群組 11"/>
          <p:cNvGrpSpPr/>
          <p:nvPr/>
        </p:nvGrpSpPr>
        <p:grpSpPr>
          <a:xfrm>
            <a:off x="5344919" y="5130613"/>
            <a:ext cx="1584535" cy="1584535"/>
            <a:chOff x="4099540" y="3752890"/>
            <a:chExt cx="1584535" cy="1584535"/>
          </a:xfr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橢圓 12"/>
            <p:cNvSpPr/>
            <p:nvPr/>
          </p:nvSpPr>
          <p:spPr>
            <a:xfrm>
              <a:off x="4099540" y="3752890"/>
              <a:ext cx="1584535" cy="15845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橢圓 4"/>
            <p:cNvSpPr/>
            <p:nvPr/>
          </p:nvSpPr>
          <p:spPr>
            <a:xfrm>
              <a:off x="4331590" y="3980103"/>
              <a:ext cx="1066733" cy="1053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500" dirty="0">
                  <a:latin typeface="微軟正黑體" pitchFamily="34" charset="-120"/>
                  <a:ea typeface="微軟正黑體" pitchFamily="34" charset="-120"/>
                </a:rPr>
                <a:t>反應性</a:t>
              </a:r>
            </a:p>
          </p:txBody>
        </p:sp>
      </p:grpSp>
      <p:grpSp>
        <p:nvGrpSpPr>
          <p:cNvPr id="33" name="群組 14"/>
          <p:cNvGrpSpPr/>
          <p:nvPr/>
        </p:nvGrpSpPr>
        <p:grpSpPr>
          <a:xfrm>
            <a:off x="2201647" y="5072074"/>
            <a:ext cx="1584535" cy="1584535"/>
            <a:chOff x="1674037" y="3752890"/>
            <a:chExt cx="1584535" cy="1584535"/>
          </a:xfr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橢圓 15"/>
            <p:cNvSpPr/>
            <p:nvPr/>
          </p:nvSpPr>
          <p:spPr>
            <a:xfrm>
              <a:off x="1674037" y="3752890"/>
              <a:ext cx="1584535" cy="15845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橢圓 4"/>
            <p:cNvSpPr/>
            <p:nvPr/>
          </p:nvSpPr>
          <p:spPr>
            <a:xfrm>
              <a:off x="1901250" y="4038641"/>
              <a:ext cx="1071570" cy="100013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500" dirty="0">
                  <a:latin typeface="微軟正黑體" pitchFamily="34" charset="-120"/>
                  <a:ea typeface="微軟正黑體" pitchFamily="34" charset="-120"/>
                </a:rPr>
                <a:t>保證性</a:t>
              </a:r>
            </a:p>
          </p:txBody>
        </p:sp>
      </p:grpSp>
      <p:grpSp>
        <p:nvGrpSpPr>
          <p:cNvPr id="36" name="群組 17"/>
          <p:cNvGrpSpPr/>
          <p:nvPr/>
        </p:nvGrpSpPr>
        <p:grpSpPr>
          <a:xfrm>
            <a:off x="1571604" y="2786058"/>
            <a:ext cx="1584535" cy="1584535"/>
            <a:chOff x="924515" y="1446099"/>
            <a:chExt cx="1584535" cy="1584535"/>
          </a:xfr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橢圓 18"/>
            <p:cNvSpPr/>
            <p:nvPr/>
          </p:nvSpPr>
          <p:spPr>
            <a:xfrm>
              <a:off x="924515" y="1446099"/>
              <a:ext cx="1584535" cy="15845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橢圓 4"/>
            <p:cNvSpPr/>
            <p:nvPr/>
          </p:nvSpPr>
          <p:spPr>
            <a:xfrm>
              <a:off x="1156565" y="1678149"/>
              <a:ext cx="1066733" cy="11252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500" dirty="0">
                  <a:latin typeface="微軟正黑體" pitchFamily="34" charset="-120"/>
                  <a:ea typeface="微軟正黑體" pitchFamily="34" charset="-120"/>
                </a:rPr>
                <a:t>關懷性</a:t>
              </a:r>
            </a:p>
          </p:txBody>
        </p:sp>
      </p:grpSp>
      <p:grpSp>
        <p:nvGrpSpPr>
          <p:cNvPr id="48" name="群組 20"/>
          <p:cNvGrpSpPr/>
          <p:nvPr/>
        </p:nvGrpSpPr>
        <p:grpSpPr>
          <a:xfrm>
            <a:off x="3357554" y="2928934"/>
            <a:ext cx="2500330" cy="2428892"/>
            <a:chOff x="2886789" y="2083680"/>
            <a:chExt cx="1584535" cy="1584535"/>
          </a:xfrm>
          <a:solidFill>
            <a:schemeClr val="bg1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橢圓 21"/>
            <p:cNvSpPr/>
            <p:nvPr/>
          </p:nvSpPr>
          <p:spPr>
            <a:xfrm>
              <a:off x="2886789" y="2083680"/>
              <a:ext cx="1584535" cy="15845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橢圓 4"/>
            <p:cNvSpPr/>
            <p:nvPr/>
          </p:nvSpPr>
          <p:spPr>
            <a:xfrm>
              <a:off x="3118839" y="2315730"/>
              <a:ext cx="1120435" cy="11204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zh-TW" sz="3500" b="1" dirty="0">
                  <a:latin typeface="微軟正黑體" pitchFamily="34" charset="-120"/>
                  <a:ea typeface="微軟正黑體" pitchFamily="34" charset="-120"/>
                </a:rPr>
                <a:t>服務</a:t>
              </a:r>
              <a:endParaRPr lang="en-US" altLang="zh-TW" sz="35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zh-TW" sz="3500" b="1" dirty="0">
                  <a:latin typeface="微軟正黑體" pitchFamily="34" charset="-120"/>
                  <a:ea typeface="微軟正黑體" pitchFamily="34" charset="-120"/>
                </a:rPr>
                <a:t>品質</a:t>
              </a:r>
              <a:endParaRPr lang="zh-TW" altLang="en-US" sz="35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1" name="標題 1"/>
          <p:cNvSpPr txBox="1">
            <a:spLocks/>
          </p:cNvSpPr>
          <p:nvPr/>
        </p:nvSpPr>
        <p:spPr>
          <a:xfrm>
            <a:off x="539552" y="44624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服務品質構面</a:t>
            </a:r>
            <a:endParaRPr kumimoji="0" lang="zh-TW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82951 -0.0018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-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97951 0.0002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3.33333E-6 L 0.97118 -0.00764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93212 0.01342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" y="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01875 0.00023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endParaRPr lang="zh-TW" altLang="en-US" sz="4000" dirty="0" smtClean="0"/>
          </a:p>
        </p:txBody>
      </p:sp>
      <p:sp>
        <p:nvSpPr>
          <p:cNvPr id="6" name="圓角矩形 5"/>
          <p:cNvSpPr/>
          <p:nvPr/>
        </p:nvSpPr>
        <p:spPr>
          <a:xfrm>
            <a:off x="2195736" y="2348880"/>
            <a:ext cx="2733461" cy="1440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人口統計變數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228184" y="2348880"/>
            <a:ext cx="2530540" cy="14344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機場改善方向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95536" y="4869160"/>
            <a:ext cx="2736304" cy="17281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u="sng" dirty="0">
                <a:latin typeface="微軟正黑體" pitchFamily="34" charset="-120"/>
                <a:ea typeface="微軟正黑體" pitchFamily="34" charset="-120"/>
              </a:rPr>
              <a:t>顧客滿意度</a:t>
            </a:r>
            <a:endParaRPr kumimoji="0" lang="en-US" altLang="zh-TW" sz="2400" u="sng" dirty="0"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設施品質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服務人員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067944" y="4869160"/>
            <a:ext cx="2664296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搭機狀況</a:t>
            </a:r>
          </a:p>
        </p:txBody>
      </p:sp>
      <p:cxnSp>
        <p:nvCxnSpPr>
          <p:cNvPr id="11" name="肘形接點 10"/>
          <p:cNvCxnSpPr>
            <a:stCxn id="6" idx="2"/>
            <a:endCxn id="8" idx="0"/>
          </p:cNvCxnSpPr>
          <p:nvPr/>
        </p:nvCxnSpPr>
        <p:spPr>
          <a:xfrm rot="5400000">
            <a:off x="2123018" y="3429711"/>
            <a:ext cx="1080120" cy="17987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stCxn id="6" idx="2"/>
            <a:endCxn id="9" idx="0"/>
          </p:cNvCxnSpPr>
          <p:nvPr/>
        </p:nvCxnSpPr>
        <p:spPr>
          <a:xfrm rot="16200000" flipH="1">
            <a:off x="3941219" y="3410287"/>
            <a:ext cx="1080120" cy="1837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1"/>
          </p:cNvCxnSpPr>
          <p:nvPr/>
        </p:nvCxnSpPr>
        <p:spPr>
          <a:xfrm flipV="1">
            <a:off x="4929197" y="3066110"/>
            <a:ext cx="1298987" cy="2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流程圖: 替代處理程序 11"/>
          <p:cNvSpPr/>
          <p:nvPr/>
        </p:nvSpPr>
        <p:spPr>
          <a:xfrm>
            <a:off x="323528" y="260648"/>
            <a:ext cx="3927380" cy="1440160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研究架構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zzle3"/>
          <p:cNvSpPr>
            <a:spLocks noEditPoints="1" noChangeArrowheads="1"/>
          </p:cNvSpPr>
          <p:nvPr/>
        </p:nvSpPr>
        <p:spPr bwMode="gray">
          <a:xfrm>
            <a:off x="2094609" y="2500306"/>
            <a:ext cx="1460219" cy="2087976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FF66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" name="Puzzle2"/>
          <p:cNvSpPr>
            <a:spLocks noEditPoints="1" noChangeArrowheads="1"/>
          </p:cNvSpPr>
          <p:nvPr/>
        </p:nvSpPr>
        <p:spPr bwMode="gray">
          <a:xfrm>
            <a:off x="1669913" y="4021467"/>
            <a:ext cx="2330583" cy="1901795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rgbClr val="FFCC00">
                  <a:gamma/>
                  <a:tint val="4549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" name="Puzzle4"/>
          <p:cNvSpPr>
            <a:spLocks noEditPoints="1" noChangeArrowheads="1"/>
          </p:cNvSpPr>
          <p:nvPr/>
        </p:nvSpPr>
        <p:spPr bwMode="gray">
          <a:xfrm>
            <a:off x="768090" y="3998022"/>
            <a:ext cx="1405166" cy="2431374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20AE3E">
                  <a:gamma/>
                  <a:tint val="51373"/>
                  <a:invGamma/>
                </a:srgbClr>
              </a:gs>
            </a:gsLst>
            <a:lin ang="189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6" name="Puzzle1"/>
          <p:cNvSpPr>
            <a:spLocks noEditPoints="1" noChangeArrowheads="1"/>
          </p:cNvSpPr>
          <p:nvPr/>
        </p:nvSpPr>
        <p:spPr bwMode="gray">
          <a:xfrm>
            <a:off x="285720" y="3131939"/>
            <a:ext cx="2359420" cy="1449447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27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7" name="流程圖: 替代處理程序 6"/>
          <p:cNvSpPr/>
          <p:nvPr/>
        </p:nvSpPr>
        <p:spPr>
          <a:xfrm>
            <a:off x="285720" y="285728"/>
            <a:ext cx="4143404" cy="1643050"/>
          </a:xfrm>
          <a:prstGeom prst="flowChartAlternateProcess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假設一</a:t>
            </a:r>
            <a:endParaRPr lang="en-US" altLang="zh-TW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人口統計變數與搭機狀況</a:t>
            </a:r>
            <a:endParaRPr lang="en-US" altLang="zh-TW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顯著差異</a:t>
            </a:r>
            <a:endParaRPr lang="zh-TW" alt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流程圖: 替代處理程序 7"/>
          <p:cNvSpPr/>
          <p:nvPr/>
        </p:nvSpPr>
        <p:spPr>
          <a:xfrm>
            <a:off x="4143372" y="2214554"/>
            <a:ext cx="4143404" cy="1643050"/>
          </a:xfrm>
          <a:prstGeom prst="flowChartAlternateProcess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假設二</a:t>
            </a:r>
            <a:endParaRPr lang="en-US" altLang="zh-TW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人口統計變數與顧客滿意度</a:t>
            </a:r>
            <a:endParaRPr lang="en-US" altLang="zh-TW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顯著差異</a:t>
            </a:r>
            <a:endParaRPr lang="zh-TW" alt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4714876" y="4500570"/>
            <a:ext cx="4143404" cy="1643050"/>
          </a:xfrm>
          <a:prstGeom prst="flowChartAlternateProcess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假設三</a:t>
            </a:r>
            <a:endParaRPr lang="en-US" altLang="zh-TW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搭機狀況與顧客滿意度</a:t>
            </a:r>
            <a:endParaRPr lang="en-US" altLang="zh-TW" sz="2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顯著差異</a:t>
            </a:r>
            <a:endParaRPr lang="zh-TW" alt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7158" y="1023546"/>
            <a:ext cx="8501121" cy="12852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782214" y="862636"/>
            <a:ext cx="4057662" cy="913669"/>
          </a:xfrm>
          <a:custGeom>
            <a:avLst/>
            <a:gdLst>
              <a:gd name="connsiteX0" fmla="*/ 0 w 4057662"/>
              <a:gd name="connsiteY0" fmla="*/ 152281 h 913669"/>
              <a:gd name="connsiteX1" fmla="*/ 44602 w 4057662"/>
              <a:gd name="connsiteY1" fmla="*/ 44602 h 913669"/>
              <a:gd name="connsiteX2" fmla="*/ 152281 w 4057662"/>
              <a:gd name="connsiteY2" fmla="*/ 0 h 913669"/>
              <a:gd name="connsiteX3" fmla="*/ 3905381 w 4057662"/>
              <a:gd name="connsiteY3" fmla="*/ 0 h 913669"/>
              <a:gd name="connsiteX4" fmla="*/ 4013060 w 4057662"/>
              <a:gd name="connsiteY4" fmla="*/ 44602 h 913669"/>
              <a:gd name="connsiteX5" fmla="*/ 4057662 w 4057662"/>
              <a:gd name="connsiteY5" fmla="*/ 152281 h 913669"/>
              <a:gd name="connsiteX6" fmla="*/ 4057662 w 4057662"/>
              <a:gd name="connsiteY6" fmla="*/ 761388 h 913669"/>
              <a:gd name="connsiteX7" fmla="*/ 4013060 w 4057662"/>
              <a:gd name="connsiteY7" fmla="*/ 869067 h 913669"/>
              <a:gd name="connsiteX8" fmla="*/ 3905381 w 4057662"/>
              <a:gd name="connsiteY8" fmla="*/ 913669 h 913669"/>
              <a:gd name="connsiteX9" fmla="*/ 152281 w 4057662"/>
              <a:gd name="connsiteY9" fmla="*/ 913669 h 913669"/>
              <a:gd name="connsiteX10" fmla="*/ 44602 w 4057662"/>
              <a:gd name="connsiteY10" fmla="*/ 869067 h 913669"/>
              <a:gd name="connsiteX11" fmla="*/ 0 w 4057662"/>
              <a:gd name="connsiteY11" fmla="*/ 761388 h 913669"/>
              <a:gd name="connsiteX12" fmla="*/ 0 w 4057662"/>
              <a:gd name="connsiteY12" fmla="*/ 152281 h 91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7662" h="913669">
                <a:moveTo>
                  <a:pt x="0" y="152281"/>
                </a:moveTo>
                <a:cubicBezTo>
                  <a:pt x="0" y="111894"/>
                  <a:pt x="16044" y="73160"/>
                  <a:pt x="44602" y="44602"/>
                </a:cubicBezTo>
                <a:cubicBezTo>
                  <a:pt x="73160" y="16044"/>
                  <a:pt x="111894" y="0"/>
                  <a:pt x="152281" y="0"/>
                </a:cubicBezTo>
                <a:lnTo>
                  <a:pt x="3905381" y="0"/>
                </a:lnTo>
                <a:cubicBezTo>
                  <a:pt x="3945768" y="0"/>
                  <a:pt x="3984502" y="16044"/>
                  <a:pt x="4013060" y="44602"/>
                </a:cubicBezTo>
                <a:cubicBezTo>
                  <a:pt x="4041618" y="73160"/>
                  <a:pt x="4057662" y="111894"/>
                  <a:pt x="4057662" y="152281"/>
                </a:cubicBezTo>
                <a:lnTo>
                  <a:pt x="4057662" y="761388"/>
                </a:lnTo>
                <a:cubicBezTo>
                  <a:pt x="4057662" y="801775"/>
                  <a:pt x="4041618" y="840509"/>
                  <a:pt x="4013060" y="869067"/>
                </a:cubicBezTo>
                <a:cubicBezTo>
                  <a:pt x="3984502" y="897625"/>
                  <a:pt x="3945768" y="913669"/>
                  <a:pt x="3905381" y="913669"/>
                </a:cubicBezTo>
                <a:lnTo>
                  <a:pt x="152281" y="913669"/>
                </a:lnTo>
                <a:cubicBezTo>
                  <a:pt x="111894" y="913669"/>
                  <a:pt x="73160" y="897625"/>
                  <a:pt x="44602" y="869067"/>
                </a:cubicBezTo>
                <a:cubicBezTo>
                  <a:pt x="16044" y="840509"/>
                  <a:pt x="0" y="801775"/>
                  <a:pt x="0" y="761388"/>
                </a:cubicBezTo>
                <a:lnTo>
                  <a:pt x="0" y="15228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69528" tIns="44602" rIns="269528" bIns="44602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itchFamily="34" charset="-120"/>
                <a:ea typeface="微軟正黑體" pitchFamily="34" charset="-120"/>
              </a:rPr>
              <a:t>研究對象</a:t>
            </a:r>
            <a:endParaRPr lang="zh-TW" altLang="en-US" sz="40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58" y="2758335"/>
            <a:ext cx="8501121" cy="12852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>
            <a:off x="782214" y="2584146"/>
            <a:ext cx="4093426" cy="926948"/>
          </a:xfrm>
          <a:custGeom>
            <a:avLst/>
            <a:gdLst>
              <a:gd name="connsiteX0" fmla="*/ 0 w 4093426"/>
              <a:gd name="connsiteY0" fmla="*/ 154494 h 926948"/>
              <a:gd name="connsiteX1" fmla="*/ 45250 w 4093426"/>
              <a:gd name="connsiteY1" fmla="*/ 45250 h 926948"/>
              <a:gd name="connsiteX2" fmla="*/ 154494 w 4093426"/>
              <a:gd name="connsiteY2" fmla="*/ 0 h 926948"/>
              <a:gd name="connsiteX3" fmla="*/ 3938932 w 4093426"/>
              <a:gd name="connsiteY3" fmla="*/ 0 h 926948"/>
              <a:gd name="connsiteX4" fmla="*/ 4048176 w 4093426"/>
              <a:gd name="connsiteY4" fmla="*/ 45250 h 926948"/>
              <a:gd name="connsiteX5" fmla="*/ 4093426 w 4093426"/>
              <a:gd name="connsiteY5" fmla="*/ 154494 h 926948"/>
              <a:gd name="connsiteX6" fmla="*/ 4093426 w 4093426"/>
              <a:gd name="connsiteY6" fmla="*/ 772454 h 926948"/>
              <a:gd name="connsiteX7" fmla="*/ 4048176 w 4093426"/>
              <a:gd name="connsiteY7" fmla="*/ 881698 h 926948"/>
              <a:gd name="connsiteX8" fmla="*/ 3938932 w 4093426"/>
              <a:gd name="connsiteY8" fmla="*/ 926948 h 926948"/>
              <a:gd name="connsiteX9" fmla="*/ 154494 w 4093426"/>
              <a:gd name="connsiteY9" fmla="*/ 926948 h 926948"/>
              <a:gd name="connsiteX10" fmla="*/ 45250 w 4093426"/>
              <a:gd name="connsiteY10" fmla="*/ 881698 h 926948"/>
              <a:gd name="connsiteX11" fmla="*/ 0 w 4093426"/>
              <a:gd name="connsiteY11" fmla="*/ 772454 h 926948"/>
              <a:gd name="connsiteX12" fmla="*/ 0 w 4093426"/>
              <a:gd name="connsiteY12" fmla="*/ 154494 h 9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3426" h="926948">
                <a:moveTo>
                  <a:pt x="0" y="154494"/>
                </a:moveTo>
                <a:cubicBezTo>
                  <a:pt x="0" y="113520"/>
                  <a:pt x="16277" y="74223"/>
                  <a:pt x="45250" y="45250"/>
                </a:cubicBezTo>
                <a:cubicBezTo>
                  <a:pt x="74223" y="16277"/>
                  <a:pt x="113519" y="0"/>
                  <a:pt x="154494" y="0"/>
                </a:cubicBezTo>
                <a:lnTo>
                  <a:pt x="3938932" y="0"/>
                </a:lnTo>
                <a:cubicBezTo>
                  <a:pt x="3979906" y="0"/>
                  <a:pt x="4019203" y="16277"/>
                  <a:pt x="4048176" y="45250"/>
                </a:cubicBezTo>
                <a:cubicBezTo>
                  <a:pt x="4077149" y="74223"/>
                  <a:pt x="4093426" y="113519"/>
                  <a:pt x="4093426" y="154494"/>
                </a:cubicBezTo>
                <a:lnTo>
                  <a:pt x="4093426" y="772454"/>
                </a:lnTo>
                <a:cubicBezTo>
                  <a:pt x="4093426" y="813428"/>
                  <a:pt x="4077149" y="852725"/>
                  <a:pt x="4048176" y="881698"/>
                </a:cubicBezTo>
                <a:cubicBezTo>
                  <a:pt x="4019203" y="910671"/>
                  <a:pt x="3979907" y="926948"/>
                  <a:pt x="3938932" y="926948"/>
                </a:cubicBezTo>
                <a:lnTo>
                  <a:pt x="154494" y="926948"/>
                </a:lnTo>
                <a:cubicBezTo>
                  <a:pt x="113520" y="926948"/>
                  <a:pt x="74223" y="910671"/>
                  <a:pt x="45250" y="881698"/>
                </a:cubicBezTo>
                <a:cubicBezTo>
                  <a:pt x="16277" y="852725"/>
                  <a:pt x="0" y="813429"/>
                  <a:pt x="0" y="772454"/>
                </a:cubicBezTo>
                <a:lnTo>
                  <a:pt x="0" y="15449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70176" tIns="45250" rIns="270176" bIns="4525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itchFamily="34" charset="-120"/>
                <a:ea typeface="微軟正黑體" pitchFamily="34" charset="-120"/>
              </a:rPr>
              <a:t>研究範圍</a:t>
            </a:r>
            <a:endParaRPr lang="zh-TW" altLang="en-US" sz="40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158" y="4495849"/>
            <a:ext cx="8501121" cy="12852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手繪多邊形 11"/>
          <p:cNvSpPr/>
          <p:nvPr/>
        </p:nvSpPr>
        <p:spPr>
          <a:xfrm>
            <a:off x="782214" y="4318935"/>
            <a:ext cx="4057662" cy="929673"/>
          </a:xfrm>
          <a:custGeom>
            <a:avLst/>
            <a:gdLst>
              <a:gd name="connsiteX0" fmla="*/ 0 w 4057662"/>
              <a:gd name="connsiteY0" fmla="*/ 154949 h 929673"/>
              <a:gd name="connsiteX1" fmla="*/ 45384 w 4057662"/>
              <a:gd name="connsiteY1" fmla="*/ 45384 h 929673"/>
              <a:gd name="connsiteX2" fmla="*/ 154950 w 4057662"/>
              <a:gd name="connsiteY2" fmla="*/ 1 h 929673"/>
              <a:gd name="connsiteX3" fmla="*/ 3902713 w 4057662"/>
              <a:gd name="connsiteY3" fmla="*/ 0 h 929673"/>
              <a:gd name="connsiteX4" fmla="*/ 4012278 w 4057662"/>
              <a:gd name="connsiteY4" fmla="*/ 45384 h 929673"/>
              <a:gd name="connsiteX5" fmla="*/ 4057661 w 4057662"/>
              <a:gd name="connsiteY5" fmla="*/ 154950 h 929673"/>
              <a:gd name="connsiteX6" fmla="*/ 4057662 w 4057662"/>
              <a:gd name="connsiteY6" fmla="*/ 774724 h 929673"/>
              <a:gd name="connsiteX7" fmla="*/ 4012278 w 4057662"/>
              <a:gd name="connsiteY7" fmla="*/ 884290 h 929673"/>
              <a:gd name="connsiteX8" fmla="*/ 3902712 w 4057662"/>
              <a:gd name="connsiteY8" fmla="*/ 929673 h 929673"/>
              <a:gd name="connsiteX9" fmla="*/ 154949 w 4057662"/>
              <a:gd name="connsiteY9" fmla="*/ 929673 h 929673"/>
              <a:gd name="connsiteX10" fmla="*/ 45384 w 4057662"/>
              <a:gd name="connsiteY10" fmla="*/ 884289 h 929673"/>
              <a:gd name="connsiteX11" fmla="*/ 1 w 4057662"/>
              <a:gd name="connsiteY11" fmla="*/ 774723 h 929673"/>
              <a:gd name="connsiteX12" fmla="*/ 0 w 4057662"/>
              <a:gd name="connsiteY12" fmla="*/ 154949 h 92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7662" h="929673">
                <a:moveTo>
                  <a:pt x="0" y="154949"/>
                </a:moveTo>
                <a:cubicBezTo>
                  <a:pt x="0" y="113854"/>
                  <a:pt x="16325" y="74442"/>
                  <a:pt x="45384" y="45384"/>
                </a:cubicBezTo>
                <a:cubicBezTo>
                  <a:pt x="74443" y="16325"/>
                  <a:pt x="113855" y="1"/>
                  <a:pt x="154950" y="1"/>
                </a:cubicBezTo>
                <a:lnTo>
                  <a:pt x="3902713" y="0"/>
                </a:lnTo>
                <a:cubicBezTo>
                  <a:pt x="3943808" y="0"/>
                  <a:pt x="3983220" y="16325"/>
                  <a:pt x="4012278" y="45384"/>
                </a:cubicBezTo>
                <a:cubicBezTo>
                  <a:pt x="4041337" y="74443"/>
                  <a:pt x="4057661" y="113855"/>
                  <a:pt x="4057661" y="154950"/>
                </a:cubicBezTo>
                <a:cubicBezTo>
                  <a:pt x="4057661" y="361541"/>
                  <a:pt x="4057662" y="568133"/>
                  <a:pt x="4057662" y="774724"/>
                </a:cubicBezTo>
                <a:cubicBezTo>
                  <a:pt x="4057662" y="815819"/>
                  <a:pt x="4041337" y="855231"/>
                  <a:pt x="4012278" y="884290"/>
                </a:cubicBezTo>
                <a:cubicBezTo>
                  <a:pt x="3983219" y="913349"/>
                  <a:pt x="3943807" y="929674"/>
                  <a:pt x="3902712" y="929673"/>
                </a:cubicBezTo>
                <a:lnTo>
                  <a:pt x="154949" y="929673"/>
                </a:lnTo>
                <a:cubicBezTo>
                  <a:pt x="113854" y="929673"/>
                  <a:pt x="74442" y="913348"/>
                  <a:pt x="45384" y="884289"/>
                </a:cubicBezTo>
                <a:cubicBezTo>
                  <a:pt x="16325" y="855230"/>
                  <a:pt x="1" y="815818"/>
                  <a:pt x="1" y="774723"/>
                </a:cubicBezTo>
                <a:cubicBezTo>
                  <a:pt x="1" y="568132"/>
                  <a:pt x="0" y="361540"/>
                  <a:pt x="0" y="15494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70309" tIns="45383" rIns="270309" bIns="45383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itchFamily="34" charset="-120"/>
                <a:ea typeface="微軟正黑體" pitchFamily="34" charset="-120"/>
              </a:rPr>
              <a:t>抽樣方法</a:t>
            </a:r>
            <a:endParaRPr lang="zh-TW" altLang="en-US" sz="40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01222" y="135729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抵境旅客</a:t>
            </a:r>
            <a:endParaRPr lang="zh-TW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501222" y="3129977"/>
            <a:ext cx="421487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一、二航廈抵境大廳</a:t>
            </a:r>
            <a:endParaRPr lang="zh-TW" alt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44098" y="47863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配額抽樣</a:t>
            </a:r>
            <a:endParaRPr lang="zh-TW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0301 L -0.38056 0.0030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 -0.00556 L -0.49375 -0.0055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3 -0.00347 L -0.39619 -0.0034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群組 6"/>
          <p:cNvGrpSpPr/>
          <p:nvPr/>
        </p:nvGrpSpPr>
        <p:grpSpPr>
          <a:xfrm>
            <a:off x="6072198" y="1571612"/>
            <a:ext cx="2611933" cy="4525963"/>
            <a:chOff x="5616661" y="0"/>
            <a:chExt cx="2611933" cy="4525963"/>
          </a:xfrm>
        </p:grpSpPr>
        <p:sp>
          <p:nvSpPr>
            <p:cNvPr id="8" name="圓角矩形 7"/>
            <p:cNvSpPr/>
            <p:nvPr/>
          </p:nvSpPr>
          <p:spPr>
            <a:xfrm>
              <a:off x="5616661" y="0"/>
              <a:ext cx="2611933" cy="4525963"/>
            </a:xfrm>
            <a:prstGeom prst="roundRect">
              <a:avLst>
                <a:gd name="adj" fmla="val 10000"/>
              </a:avLst>
            </a:prstGeom>
            <a:noFill/>
            <a:ln w="22225" cmpd="sng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5616661" y="0"/>
              <a:ext cx="2611933" cy="1357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6072198" y="2500306"/>
            <a:ext cx="2611933" cy="3311517"/>
          </a:xfrm>
          <a:prstGeom prst="roundRect">
            <a:avLst>
              <a:gd name="adj" fmla="val 10000"/>
            </a:avLst>
          </a:prstGeom>
          <a:noFill/>
          <a:ln w="1206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文字方塊 12"/>
          <p:cNvSpPr txBox="1"/>
          <p:nvPr/>
        </p:nvSpPr>
        <p:spPr>
          <a:xfrm>
            <a:off x="5357818" y="614364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資料來源：交通部觀光局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01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98</a:t>
            </a:r>
            <a:r>
              <a:rPr lang="zh-TW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月份來臺旅客性別人次與比例</a:t>
            </a:r>
            <a:endParaRPr lang="zh-TW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5"/>
          <p:cNvGraphicFramePr>
            <a:graphicFrameLocks/>
          </p:cNvGraphicFramePr>
          <p:nvPr/>
        </p:nvGraphicFramePr>
        <p:xfrm>
          <a:off x="428596" y="1357298"/>
          <a:ext cx="8391876" cy="524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矩形 6"/>
          <p:cNvSpPr/>
          <p:nvPr/>
        </p:nvSpPr>
        <p:spPr>
          <a:xfrm>
            <a:off x="6208539" y="2708920"/>
            <a:ext cx="2611933" cy="3888432"/>
          </a:xfrm>
          <a:prstGeom prst="roundRect">
            <a:avLst>
              <a:gd name="adj" fmla="val 10000"/>
            </a:avLst>
          </a:prstGeom>
          <a:noFill/>
          <a:ln w="1206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1" name="禁止標誌 10"/>
          <p:cNvSpPr/>
          <p:nvPr/>
        </p:nvSpPr>
        <p:spPr>
          <a:xfrm>
            <a:off x="2285984" y="2092198"/>
            <a:ext cx="4500594" cy="39290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 拒 絕</a:t>
            </a:r>
            <a:endParaRPr lang="en-US" altLang="zh-TW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虛 無 假 設</a:t>
            </a:r>
            <a:endParaRPr lang="zh-TW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 rot="21271354">
            <a:off x="1553513" y="3349420"/>
            <a:ext cx="6500858" cy="1428760"/>
          </a:xfrm>
          <a:prstGeom prst="round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altLang="zh-TW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p-value=0.117</a:t>
            </a:r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&gt;</a:t>
            </a:r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0.05=</a:t>
            </a:r>
            <a:r>
              <a:rPr lang="el-GR" altLang="zh-TW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α</a:t>
            </a:r>
            <a:endParaRPr lang="en-US" altLang="zh-TW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85720" y="188640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zh-TW" sz="3600" b="1" i="0" u="none" strike="noStrike" kern="1200" spc="50" normalizeH="0" baseline="0" noProof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9</a:t>
            </a:r>
            <a:r>
              <a:rPr lang="en-US" altLang="zh-TW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9</a:t>
            </a:r>
            <a:r>
              <a:rPr kumimoji="0" lang="zh-TW" altLang="en-US" sz="3600" b="1" i="0" u="none" strike="noStrike" kern="1200" spc="50" normalizeH="0" baseline="0" noProof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年</a:t>
            </a:r>
            <a:r>
              <a:rPr kumimoji="0" lang="en-US" altLang="zh-TW" sz="3600" b="1" i="0" u="none" strike="noStrike" kern="1200" spc="50" normalizeH="0" baseline="0" noProof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8</a:t>
            </a:r>
            <a:r>
              <a:rPr kumimoji="0" lang="zh-TW" altLang="en-US" sz="3600" b="1" i="0" u="none" strike="noStrike" kern="1200" spc="50" normalizeH="0" baseline="0" noProof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月份</a:t>
            </a:r>
            <a:r>
              <a:rPr lang="zh-TW" altLang="en-US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實際發放問卷性別人次與比例</a:t>
            </a:r>
            <a:endParaRPr kumimoji="0" lang="zh-TW" altLang="en-US" sz="3600" b="1" i="0" u="none" strike="noStrike" kern="1200" spc="5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395536" y="1340768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爆炸 1 6"/>
          <p:cNvSpPr/>
          <p:nvPr/>
        </p:nvSpPr>
        <p:spPr>
          <a:xfrm rot="763308">
            <a:off x="5829180" y="42710"/>
            <a:ext cx="3357586" cy="335758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 sz="33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1022207">
            <a:off x="6541722" y="-900951"/>
            <a:ext cx="2143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總共發放</a:t>
            </a:r>
          </a:p>
        </p:txBody>
      </p:sp>
      <p:sp>
        <p:nvSpPr>
          <p:cNvPr id="10" name="文字方塊 9"/>
          <p:cNvSpPr txBox="1"/>
          <p:nvPr/>
        </p:nvSpPr>
        <p:spPr>
          <a:xfrm rot="1096488">
            <a:off x="9187657" y="3155978"/>
            <a:ext cx="2000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3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有效問卷</a:t>
            </a:r>
            <a:endParaRPr lang="zh-TW" altLang="en-US" sz="33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1096488">
            <a:off x="8464461" y="-575240"/>
            <a:ext cx="2351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TW" altLang="en-US" sz="33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問卷回收率</a:t>
            </a:r>
            <a:endParaRPr lang="zh-TW" altLang="en-US" sz="33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57158" y="428604"/>
            <a:ext cx="2571768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問卷份數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57158" y="428604"/>
            <a:ext cx="2571768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調查時間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 descr="航空站公文+001.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0"/>
            <a:ext cx="4982308" cy="68580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071934" y="3538839"/>
            <a:ext cx="3857652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問卷調查日期：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日。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問卷調查地點：第一、二航廈出入境大廳等非管制區。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046 L -0.0059 0.3282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D135F-FAC0-4DEA-A970-0F06F3F37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366 L -0.2875 -0.263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40FA5-0A3A-412F-8D6F-A348834B52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800"/>
                            </p:stCondLst>
                            <p:childTnLst>
                              <p:par>
                                <p:cTn id="8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00"/>
                            </p:stCondLst>
                            <p:childTnLst>
                              <p:par>
                                <p:cTn id="8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2743 0.28078 L -0.04045 0.01064 " pathEditMode="relative" rAng="0" ptsTypes="AA">
                                      <p:cBhvr>
                                        <p:cTn id="8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3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D30D-FB9F-49EB-BEF1-8B134D77E8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100"/>
                            </p:stCondLst>
                            <p:childTnLst>
                              <p:par>
                                <p:cTn id="10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8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  <p:bldP spid="8" grpId="0"/>
      <p:bldP spid="8" grpId="1"/>
      <p:bldP spid="10" grpId="0"/>
      <p:bldP spid="10" grpId="1"/>
      <p:bldP spid="11" grpId="0"/>
      <p:bldP spid="11" grpId="1"/>
      <p:bldP spid="16" grpId="0" animBg="1"/>
      <p:bldP spid="9" grpId="0" animBg="1"/>
      <p:bldP spid="9" grpId="1" animBg="1"/>
      <p:bldP spid="14" grpId="0" animBg="1"/>
      <p:bldP spid="14" grpId="1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4"/>
          <p:cNvGrpSpPr/>
          <p:nvPr/>
        </p:nvGrpSpPr>
        <p:grpSpPr>
          <a:xfrm>
            <a:off x="0" y="500042"/>
            <a:ext cx="4767263" cy="1001712"/>
            <a:chOff x="0" y="500042"/>
            <a:chExt cx="4767263" cy="1001712"/>
          </a:xfrm>
        </p:grpSpPr>
        <p:grpSp>
          <p:nvGrpSpPr>
            <p:cNvPr id="3" name="群組 47"/>
            <p:cNvGrpSpPr/>
            <p:nvPr/>
          </p:nvGrpSpPr>
          <p:grpSpPr>
            <a:xfrm>
              <a:off x="0" y="500042"/>
              <a:ext cx="4767263" cy="1001712"/>
              <a:chOff x="0" y="500042"/>
              <a:chExt cx="4767263" cy="1001712"/>
            </a:xfrm>
          </p:grpSpPr>
          <p:sp>
            <p:nvSpPr>
              <p:cNvPr id="6" name="Rectangle 134"/>
              <p:cNvSpPr>
                <a:spLocks noChangeArrowheads="1"/>
              </p:cNvSpPr>
              <p:nvPr/>
            </p:nvSpPr>
            <p:spPr bwMode="gray">
              <a:xfrm>
                <a:off x="0" y="774679"/>
                <a:ext cx="4222750" cy="719138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" name="Group 114"/>
              <p:cNvGrpSpPr>
                <a:grpSpLocks/>
              </p:cNvGrpSpPr>
              <p:nvPr/>
            </p:nvGrpSpPr>
            <p:grpSpPr bwMode="auto">
              <a:xfrm>
                <a:off x="3668713" y="500042"/>
                <a:ext cx="1098550" cy="1001712"/>
                <a:chOff x="1488" y="1968"/>
                <a:chExt cx="432" cy="432"/>
              </a:xfrm>
            </p:grpSpPr>
            <p:grpSp>
              <p:nvGrpSpPr>
                <p:cNvPr id="5" name="Group 115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10" name="Oval 116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" name="Freeform 117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9" name="Text Box 118"/>
                <p:cNvSpPr txBox="1">
                  <a:spLocks noChangeArrowheads="1"/>
                </p:cNvSpPr>
                <p:nvPr/>
              </p:nvSpPr>
              <p:spPr bwMode="gray">
                <a:xfrm>
                  <a:off x="1631" y="2016"/>
                  <a:ext cx="165" cy="1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  <a:ea typeface="新細明體" charset="-120"/>
                    </a:rPr>
                    <a:t>A</a:t>
                  </a:r>
                </a:p>
              </p:txBody>
            </p:sp>
          </p:grpSp>
        </p:grpSp>
        <p:sp>
          <p:nvSpPr>
            <p:cNvPr id="12" name="Text Box 147"/>
            <p:cNvSpPr txBox="1">
              <a:spLocks noChangeArrowheads="1"/>
            </p:cNvSpPr>
            <p:nvPr/>
          </p:nvSpPr>
          <p:spPr bwMode="auto">
            <a:xfrm>
              <a:off x="1142976" y="905516"/>
              <a:ext cx="23622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28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敘述性統計</a:t>
              </a:r>
              <a:endParaRPr lang="en-US" altLang="zh-TW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48"/>
          <p:cNvGrpSpPr/>
          <p:nvPr/>
        </p:nvGrpSpPr>
        <p:grpSpPr>
          <a:xfrm>
            <a:off x="0" y="1654154"/>
            <a:ext cx="5403850" cy="1006475"/>
            <a:chOff x="0" y="1654154"/>
            <a:chExt cx="5403850" cy="1006475"/>
          </a:xfrm>
        </p:grpSpPr>
        <p:sp>
          <p:nvSpPr>
            <p:cNvPr id="13" name="Rectangle 141"/>
            <p:cNvSpPr>
              <a:spLocks noChangeArrowheads="1"/>
            </p:cNvSpPr>
            <p:nvPr/>
          </p:nvSpPr>
          <p:spPr bwMode="gray">
            <a:xfrm>
              <a:off x="0" y="1906567"/>
              <a:ext cx="4665663" cy="719137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80000"/>
                  </a:srgbClr>
                </a:gs>
                <a:gs pos="100000">
                  <a:srgbClr val="418AE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4316413" y="1654154"/>
              <a:ext cx="1087437" cy="1006475"/>
              <a:chOff x="3938" y="1968"/>
              <a:chExt cx="430" cy="437"/>
            </a:xfrm>
          </p:grpSpPr>
          <p:grpSp>
            <p:nvGrpSpPr>
              <p:cNvPr id="14" name="Group 105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7" name="Oval 10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Freeform 10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6" name="Text Box 108"/>
              <p:cNvSpPr txBox="1">
                <a:spLocks noChangeArrowheads="1"/>
              </p:cNvSpPr>
              <p:nvPr/>
            </p:nvSpPr>
            <p:spPr bwMode="gray">
              <a:xfrm>
                <a:off x="4067" y="2028"/>
                <a:ext cx="164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  <a:ea typeface="新細明體" charset="-120"/>
                  </a:rPr>
                  <a:t>B</a:t>
                </a:r>
              </a:p>
            </p:txBody>
          </p:sp>
        </p:grpSp>
      </p:grpSp>
      <p:sp>
        <p:nvSpPr>
          <p:cNvPr id="19" name="Text Box 148"/>
          <p:cNvSpPr txBox="1">
            <a:spLocks noChangeArrowheads="1"/>
          </p:cNvSpPr>
          <p:nvPr/>
        </p:nvSpPr>
        <p:spPr bwMode="auto">
          <a:xfrm>
            <a:off x="1142976" y="2071678"/>
            <a:ext cx="2971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zh-TW" altLang="en-US" sz="28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卡方獨立性檢定</a:t>
            </a:r>
            <a:endParaRPr lang="en-US" altLang="zh-TW" sz="28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" name="群組 49"/>
          <p:cNvGrpSpPr/>
          <p:nvPr/>
        </p:nvGrpSpPr>
        <p:grpSpPr>
          <a:xfrm>
            <a:off x="0" y="2736829"/>
            <a:ext cx="6119813" cy="1012825"/>
            <a:chOff x="0" y="2736829"/>
            <a:chExt cx="6119813" cy="1012825"/>
          </a:xfrm>
        </p:grpSpPr>
        <p:sp>
          <p:nvSpPr>
            <p:cNvPr id="20" name="Rectangle 133"/>
            <p:cNvSpPr>
              <a:spLocks noChangeArrowheads="1"/>
            </p:cNvSpPr>
            <p:nvPr/>
          </p:nvSpPr>
          <p:spPr bwMode="gray">
            <a:xfrm>
              <a:off x="0" y="3017817"/>
              <a:ext cx="5686425" cy="720725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80000"/>
                  </a:srgbClr>
                </a:gs>
                <a:gs pos="100000">
                  <a:srgbClr val="9942E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1" name="Group 109"/>
            <p:cNvGrpSpPr>
              <a:grpSpLocks/>
            </p:cNvGrpSpPr>
            <p:nvPr/>
          </p:nvGrpSpPr>
          <p:grpSpPr bwMode="auto">
            <a:xfrm>
              <a:off x="5021263" y="2736829"/>
              <a:ext cx="1098550" cy="1012825"/>
              <a:chOff x="3552" y="3339"/>
              <a:chExt cx="412" cy="392"/>
            </a:xfrm>
          </p:grpSpPr>
          <p:grpSp>
            <p:nvGrpSpPr>
              <p:cNvPr id="22" name="Group 110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24" name="Oval 1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Freeform 1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3" name="Text Box 113"/>
              <p:cNvSpPr txBox="1">
                <a:spLocks noChangeArrowheads="1"/>
              </p:cNvSpPr>
              <p:nvPr/>
            </p:nvSpPr>
            <p:spPr bwMode="gray">
              <a:xfrm>
                <a:off x="3678" y="3375"/>
                <a:ext cx="152" cy="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  <a:ea typeface="新細明體" charset="-120"/>
                  </a:rPr>
                  <a:t>C</a:t>
                </a:r>
              </a:p>
            </p:txBody>
          </p:sp>
        </p:grpSp>
        <p:sp>
          <p:nvSpPr>
            <p:cNvPr id="26" name="Text Box 149"/>
            <p:cNvSpPr txBox="1">
              <a:spLocks noChangeArrowheads="1"/>
            </p:cNvSpPr>
            <p:nvPr/>
          </p:nvSpPr>
          <p:spPr bwMode="auto">
            <a:xfrm>
              <a:off x="2928926" y="3143248"/>
              <a:ext cx="1905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altLang="zh-TW" sz="28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DH</a:t>
              </a:r>
              <a:r>
                <a:rPr lang="zh-TW" altLang="en-US" sz="28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分層</a:t>
              </a:r>
              <a:endParaRPr lang="en-US" altLang="zh-TW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8" name="群組 55"/>
          <p:cNvGrpSpPr/>
          <p:nvPr/>
        </p:nvGrpSpPr>
        <p:grpSpPr>
          <a:xfrm>
            <a:off x="0" y="3879829"/>
            <a:ext cx="6781800" cy="1019175"/>
            <a:chOff x="0" y="3879829"/>
            <a:chExt cx="6781800" cy="1019175"/>
          </a:xfrm>
        </p:grpSpPr>
        <p:grpSp>
          <p:nvGrpSpPr>
            <p:cNvPr id="33" name="群組 52"/>
            <p:cNvGrpSpPr/>
            <p:nvPr/>
          </p:nvGrpSpPr>
          <p:grpSpPr>
            <a:xfrm>
              <a:off x="0" y="3879829"/>
              <a:ext cx="6781800" cy="1019175"/>
              <a:chOff x="0" y="3879829"/>
              <a:chExt cx="6781800" cy="1019175"/>
            </a:xfrm>
          </p:grpSpPr>
          <p:sp>
            <p:nvSpPr>
              <p:cNvPr id="27" name="Rectangle 132"/>
              <p:cNvSpPr>
                <a:spLocks noChangeArrowheads="1"/>
              </p:cNvSpPr>
              <p:nvPr/>
            </p:nvSpPr>
            <p:spPr bwMode="gray">
              <a:xfrm>
                <a:off x="0" y="4141767"/>
                <a:ext cx="6392863" cy="719137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33AD8A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35" name="Group 100"/>
              <p:cNvGrpSpPr>
                <a:grpSpLocks/>
              </p:cNvGrpSpPr>
              <p:nvPr/>
            </p:nvGrpSpPr>
            <p:grpSpPr bwMode="auto">
              <a:xfrm>
                <a:off x="5678488" y="3879829"/>
                <a:ext cx="1103312" cy="1019175"/>
                <a:chOff x="2016" y="1920"/>
                <a:chExt cx="1680" cy="1680"/>
              </a:xfrm>
            </p:grpSpPr>
            <p:sp>
              <p:nvSpPr>
                <p:cNvPr id="29" name="Oval 10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Freeform 10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1" name="Text Box 103"/>
            <p:cNvSpPr txBox="1">
              <a:spLocks noChangeArrowheads="1"/>
            </p:cNvSpPr>
            <p:nvPr/>
          </p:nvSpPr>
          <p:spPr bwMode="gray">
            <a:xfrm>
              <a:off x="6072198" y="4000504"/>
              <a:ext cx="4365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ea typeface="新細明體" charset="-120"/>
                </a:rPr>
                <a:t>D</a:t>
              </a:r>
            </a:p>
          </p:txBody>
        </p:sp>
        <p:sp>
          <p:nvSpPr>
            <p:cNvPr id="32" name="Text Box 150"/>
            <p:cNvSpPr txBox="1">
              <a:spLocks noChangeArrowheads="1"/>
            </p:cNvSpPr>
            <p:nvPr/>
          </p:nvSpPr>
          <p:spPr bwMode="auto">
            <a:xfrm>
              <a:off x="2214546" y="4263102"/>
              <a:ext cx="32718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2800" b="1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單因子變異數分析</a:t>
              </a:r>
              <a:endParaRPr lang="en-US" altLang="zh-TW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4" name="AutoShape 34"/>
          <p:cNvSpPr>
            <a:spLocks noChangeArrowheads="1"/>
          </p:cNvSpPr>
          <p:nvPr/>
        </p:nvSpPr>
        <p:spPr bwMode="gray">
          <a:xfrm>
            <a:off x="5786446" y="500042"/>
            <a:ext cx="3157542" cy="1643074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rgbClr val="DDDDDD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資料分析方法</a:t>
            </a:r>
            <a:endParaRPr lang="en-US" altLang="zh-TW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6" name="群組 53"/>
          <p:cNvGrpSpPr/>
          <p:nvPr/>
        </p:nvGrpSpPr>
        <p:grpSpPr>
          <a:xfrm>
            <a:off x="0" y="5000636"/>
            <a:ext cx="7286644" cy="1001712"/>
            <a:chOff x="0" y="5000636"/>
            <a:chExt cx="7286644" cy="1001712"/>
          </a:xfrm>
        </p:grpSpPr>
        <p:sp>
          <p:nvSpPr>
            <p:cNvPr id="41" name="Rectangle 134"/>
            <p:cNvSpPr>
              <a:spLocks noChangeArrowheads="1"/>
            </p:cNvSpPr>
            <p:nvPr/>
          </p:nvSpPr>
          <p:spPr bwMode="gray">
            <a:xfrm>
              <a:off x="0" y="5281630"/>
              <a:ext cx="6786578" cy="719138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80000"/>
                  </a:srgbClr>
                </a:gs>
                <a:gs pos="100000">
                  <a:srgbClr val="E9893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7" name="Group 115"/>
            <p:cNvGrpSpPr>
              <a:grpSpLocks/>
            </p:cNvGrpSpPr>
            <p:nvPr/>
          </p:nvGrpSpPr>
          <p:grpSpPr bwMode="auto">
            <a:xfrm>
              <a:off x="6188094" y="5000636"/>
              <a:ext cx="1098550" cy="1001712"/>
              <a:chOff x="2016" y="1920"/>
              <a:chExt cx="1680" cy="1680"/>
            </a:xfrm>
          </p:grpSpPr>
          <p:sp>
            <p:nvSpPr>
              <p:cNvPr id="45" name="Oval 1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Freeform 1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0" name="Text Box 103"/>
          <p:cNvSpPr txBox="1">
            <a:spLocks noChangeArrowheads="1"/>
          </p:cNvSpPr>
          <p:nvPr/>
        </p:nvSpPr>
        <p:spPr bwMode="gray">
          <a:xfrm>
            <a:off x="6572264" y="5072074"/>
            <a:ext cx="3946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charset="-120"/>
              </a:rPr>
              <a:t>E</a:t>
            </a: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charset="-120"/>
            </a:endParaRPr>
          </a:p>
        </p:txBody>
      </p:sp>
      <p:sp>
        <p:nvSpPr>
          <p:cNvPr id="47" name="Text Box 148"/>
          <p:cNvSpPr txBox="1">
            <a:spLocks noChangeArrowheads="1"/>
          </p:cNvSpPr>
          <p:nvPr/>
        </p:nvSpPr>
        <p:spPr bwMode="auto">
          <a:xfrm>
            <a:off x="3000364" y="5357826"/>
            <a:ext cx="2971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zh-TW" altLang="en-US" sz="28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順序資料分析</a:t>
            </a:r>
            <a:endParaRPr lang="en-US" altLang="zh-TW" sz="28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 animBg="1"/>
      <p:bldP spid="40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57232"/>
            <a:ext cx="6072198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受訪者之人口統計資料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347773" y="2665580"/>
            <a:ext cx="4219780" cy="1717332"/>
            <a:chOff x="1347773" y="2665580"/>
            <a:chExt cx="4219780" cy="171733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630459">
              <a:off x="2444216" y="2665580"/>
              <a:ext cx="3123337" cy="171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729835">
              <a:off x="1819090" y="2957876"/>
              <a:ext cx="891603" cy="183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2928934"/>
              <a:ext cx="8001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818552">
              <a:off x="1418155" y="3133257"/>
              <a:ext cx="641399" cy="640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3174" y="2714620"/>
              <a:ext cx="8001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文字方塊 37"/>
          <p:cNvSpPr txBox="1"/>
          <p:nvPr/>
        </p:nvSpPr>
        <p:spPr>
          <a:xfrm rot="20739384">
            <a:off x="1752481" y="2336668"/>
            <a:ext cx="447211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女 性</a:t>
            </a:r>
            <a:endParaRPr lang="zh-TW" alt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 rot="20739384">
            <a:off x="1583967" y="2427642"/>
            <a:ext cx="4838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工商業</a:t>
            </a:r>
            <a:endParaRPr lang="zh-TW" alt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 rot="20739384">
            <a:off x="1461062" y="2620142"/>
            <a:ext cx="483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21~30</a:t>
            </a:r>
            <a:r>
              <a:rPr lang="zh-TW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歲</a:t>
            </a:r>
          </a:p>
        </p:txBody>
      </p:sp>
      <p:sp>
        <p:nvSpPr>
          <p:cNvPr id="41" name="文字方塊 40"/>
          <p:cNvSpPr txBox="1"/>
          <p:nvPr/>
        </p:nvSpPr>
        <p:spPr>
          <a:xfrm rot="20739384">
            <a:off x="1704954" y="2336668"/>
            <a:ext cx="447211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 婚</a:t>
            </a:r>
            <a:endParaRPr lang="zh-TW" alt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 rot="20739384">
            <a:off x="1323053" y="2751770"/>
            <a:ext cx="5135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三萬</a:t>
            </a:r>
            <a:r>
              <a:rPr lang="en-US" altLang="zh-TW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四萬元</a:t>
            </a:r>
            <a:endParaRPr lang="zh-TW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0739384">
            <a:off x="1824460" y="2349778"/>
            <a:ext cx="44721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大 學</a:t>
            </a:r>
            <a:endParaRPr lang="zh-TW" altLang="en-US" sz="13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3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4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文字方塊 5"/>
          <p:cNvSpPr txBox="1">
            <a:spLocks noChangeArrowheads="1"/>
          </p:cNvSpPr>
          <p:nvPr/>
        </p:nvSpPr>
        <p:spPr bwMode="auto">
          <a:xfrm>
            <a:off x="4284663" y="4652963"/>
            <a:ext cx="45354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指導老師：蘇鈴琇老師</a:t>
            </a:r>
            <a:endParaRPr kumimoji="0" lang="zh-TW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kumimoji="0" lang="zh-TW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吳麗如</a:t>
            </a:r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蔡宜晉</a:t>
            </a:r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林邵</a:t>
            </a:r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鵬</a:t>
            </a:r>
          </a:p>
          <a:p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林怡男</a:t>
            </a:r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林珊慈</a:t>
            </a:r>
            <a:r>
              <a:rPr kumimoji="0"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kumimoji="0" lang="zh-TW" altLang="zh-TW" sz="24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謝靜怡</a:t>
            </a:r>
            <a:r>
              <a:rPr kumimoji="0" lang="zh-TW" altLang="zh-TW" sz="24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endParaRPr kumimoji="0" lang="zh-TW" altLang="zh-TW" dirty="0">
              <a:solidFill>
                <a:srgbClr val="FFC00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052513"/>
            <a:ext cx="9144000" cy="3313112"/>
            <a:chOff x="0" y="663"/>
            <a:chExt cx="5760" cy="2087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748" y="663"/>
              <a:ext cx="5012" cy="2087"/>
            </a:xfrm>
            <a:prstGeom prst="cloudCallout">
              <a:avLst>
                <a:gd name="adj1" fmla="val -53653"/>
                <a:gd name="adj2" fmla="val -9273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zh-TW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桃園國際機場整體</a:t>
              </a:r>
            </a:p>
            <a:p>
              <a:pPr algn="ctr"/>
              <a:r>
                <a:rPr lang="zh-TW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滿意度調查研究</a:t>
              </a:r>
              <a:br>
                <a:rPr lang="zh-TW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以抵境臺灣旅客為例</a:t>
              </a:r>
            </a:p>
          </p:txBody>
        </p:sp>
        <p:pic>
          <p:nvPicPr>
            <p:cNvPr id="3079" name="Picture 7" descr="交通\027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935"/>
              <a:ext cx="1832" cy="1134"/>
            </a:xfrm>
            <a:prstGeom prst="rect">
              <a:avLst/>
            </a:prstGeom>
            <a:noFill/>
          </p:spPr>
        </p:pic>
      </p:grp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683568" y="0"/>
            <a:ext cx="7992888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私立輔仁大學統計資訊學系第六屆專題成果發表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5825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5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曾到機場          </a:t>
            </a:r>
            <a:endParaRPr lang="zh-TW" altLang="en-US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57158" y="1071522"/>
          <a:ext cx="860733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779912" y="40466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相對次數</a:t>
            </a:r>
            <a:r>
              <a:rPr lang="en-US" altLang="zh-TW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人次</a:t>
            </a:r>
            <a:r>
              <a:rPr lang="en-US" altLang="zh-TW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百分比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 rot="681884">
            <a:off x="1331647" y="3036235"/>
            <a:ext cx="615553" cy="226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香港赤鱲角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rot="681884">
            <a:off x="2629125" y="3467420"/>
            <a:ext cx="615553" cy="226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日本成田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681884">
            <a:off x="3853262" y="3971476"/>
            <a:ext cx="615553" cy="226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泰國曼谷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桃園機場最需改善項目</a:t>
            </a:r>
            <a:endParaRPr lang="zh-TW" altLang="en-US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85828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 rot="501381">
            <a:off x="1208806" y="2240119"/>
            <a:ext cx="492443" cy="19250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機場舒適程度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43372" y="35716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相對次數</a:t>
            </a:r>
            <a:r>
              <a:rPr lang="en-US" altLang="zh-TW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人次</a:t>
            </a:r>
            <a:r>
              <a:rPr lang="en-US" altLang="zh-TW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百分比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文字方塊 5"/>
          <p:cNvSpPr txBox="1"/>
          <p:nvPr/>
        </p:nvSpPr>
        <p:spPr>
          <a:xfrm rot="501381">
            <a:off x="1900954" y="2590469"/>
            <a:ext cx="492443" cy="1925018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dirty="0" smtClean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rPr>
              <a:t>飲食選擇</a:t>
            </a:r>
            <a:endParaRPr lang="zh-TW" altLang="en-US" sz="20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5"/>
          <p:cNvSpPr txBox="1"/>
          <p:nvPr/>
        </p:nvSpPr>
        <p:spPr>
          <a:xfrm rot="501381">
            <a:off x="2621035" y="2950510"/>
            <a:ext cx="492443" cy="1925018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dirty="0" smtClean="0">
                <a:solidFill>
                  <a:sysClr val="window" lastClr="FFFFFF"/>
                </a:solidFill>
                <a:latin typeface="微軟正黑體" pitchFamily="34" charset="-120"/>
                <a:ea typeface="微軟正黑體" pitchFamily="34" charset="-120"/>
              </a:rPr>
              <a:t>候機樓設施環境</a:t>
            </a:r>
            <a:endParaRPr lang="zh-TW" altLang="en-US" sz="20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3275856" y="44624"/>
            <a:ext cx="2736304" cy="2664296"/>
          </a:xfrm>
          <a:custGeom>
            <a:avLst/>
            <a:gdLst>
              <a:gd name="connsiteX0" fmla="*/ 2530026 w 3564396"/>
              <a:gd name="connsiteY0" fmla="*/ 568304 h 3564396"/>
              <a:gd name="connsiteX1" fmla="*/ 2807280 w 3564396"/>
              <a:gd name="connsiteY1" fmla="*/ 335649 h 3564396"/>
              <a:gd name="connsiteX2" fmla="*/ 3028773 w 3564396"/>
              <a:gd name="connsiteY2" fmla="*/ 521504 h 3564396"/>
              <a:gd name="connsiteX3" fmla="*/ 2847796 w 3564396"/>
              <a:gd name="connsiteY3" fmla="*/ 834945 h 3564396"/>
              <a:gd name="connsiteX4" fmla="*/ 3135344 w 3564396"/>
              <a:gd name="connsiteY4" fmla="*/ 1332995 h 3564396"/>
              <a:gd name="connsiteX5" fmla="*/ 3497281 w 3564396"/>
              <a:gd name="connsiteY5" fmla="*/ 1332987 h 3564396"/>
              <a:gd name="connsiteX6" fmla="*/ 3547488 w 3564396"/>
              <a:gd name="connsiteY6" fmla="*/ 1617734 h 3564396"/>
              <a:gd name="connsiteX7" fmla="*/ 3207376 w 3564396"/>
              <a:gd name="connsiteY7" fmla="*/ 1741514 h 3564396"/>
              <a:gd name="connsiteX8" fmla="*/ 3107511 w 3564396"/>
              <a:gd name="connsiteY8" fmla="*/ 2307872 h 3564396"/>
              <a:gd name="connsiteX9" fmla="*/ 3384776 w 3564396"/>
              <a:gd name="connsiteY9" fmla="*/ 2540513 h 3564396"/>
              <a:gd name="connsiteX10" fmla="*/ 3240207 w 3564396"/>
              <a:gd name="connsiteY10" fmla="*/ 2790915 h 3564396"/>
              <a:gd name="connsiteX11" fmla="*/ 2900101 w 3564396"/>
              <a:gd name="connsiteY11" fmla="*/ 2667116 h 3564396"/>
              <a:gd name="connsiteX12" fmla="*/ 2459549 w 3564396"/>
              <a:gd name="connsiteY12" fmla="*/ 3036782 h 3564396"/>
              <a:gd name="connsiteX13" fmla="*/ 2522408 w 3564396"/>
              <a:gd name="connsiteY13" fmla="*/ 3393219 h 3564396"/>
              <a:gd name="connsiteX14" fmla="*/ 2250706 w 3564396"/>
              <a:gd name="connsiteY14" fmla="*/ 3492110 h 3564396"/>
              <a:gd name="connsiteX15" fmla="*/ 2069746 w 3564396"/>
              <a:gd name="connsiteY15" fmla="*/ 3178659 h 3564396"/>
              <a:gd name="connsiteX16" fmla="*/ 1494648 w 3564396"/>
              <a:gd name="connsiteY16" fmla="*/ 3178659 h 3564396"/>
              <a:gd name="connsiteX17" fmla="*/ 1313690 w 3564396"/>
              <a:gd name="connsiteY17" fmla="*/ 3492110 h 3564396"/>
              <a:gd name="connsiteX18" fmla="*/ 1041988 w 3564396"/>
              <a:gd name="connsiteY18" fmla="*/ 3393219 h 3564396"/>
              <a:gd name="connsiteX19" fmla="*/ 1104847 w 3564396"/>
              <a:gd name="connsiteY19" fmla="*/ 3036782 h 3564396"/>
              <a:gd name="connsiteX20" fmla="*/ 664296 w 3564396"/>
              <a:gd name="connsiteY20" fmla="*/ 2667115 h 3564396"/>
              <a:gd name="connsiteX21" fmla="*/ 324189 w 3564396"/>
              <a:gd name="connsiteY21" fmla="*/ 2790915 h 3564396"/>
              <a:gd name="connsiteX22" fmla="*/ 179620 w 3564396"/>
              <a:gd name="connsiteY22" fmla="*/ 2540513 h 3564396"/>
              <a:gd name="connsiteX23" fmla="*/ 456885 w 3564396"/>
              <a:gd name="connsiteY23" fmla="*/ 2307872 h 3564396"/>
              <a:gd name="connsiteX24" fmla="*/ 357021 w 3564396"/>
              <a:gd name="connsiteY24" fmla="*/ 1741514 h 3564396"/>
              <a:gd name="connsiteX25" fmla="*/ 16908 w 3564396"/>
              <a:gd name="connsiteY25" fmla="*/ 1617734 h 3564396"/>
              <a:gd name="connsiteX26" fmla="*/ 67115 w 3564396"/>
              <a:gd name="connsiteY26" fmla="*/ 1332987 h 3564396"/>
              <a:gd name="connsiteX27" fmla="*/ 429052 w 3564396"/>
              <a:gd name="connsiteY27" fmla="*/ 1332996 h 3564396"/>
              <a:gd name="connsiteX28" fmla="*/ 716602 w 3564396"/>
              <a:gd name="connsiteY28" fmla="*/ 834947 h 3564396"/>
              <a:gd name="connsiteX29" fmla="*/ 535623 w 3564396"/>
              <a:gd name="connsiteY29" fmla="*/ 521504 h 3564396"/>
              <a:gd name="connsiteX30" fmla="*/ 757116 w 3564396"/>
              <a:gd name="connsiteY30" fmla="*/ 335649 h 3564396"/>
              <a:gd name="connsiteX31" fmla="*/ 1034370 w 3564396"/>
              <a:gd name="connsiteY31" fmla="*/ 568304 h 3564396"/>
              <a:gd name="connsiteX32" fmla="*/ 1574786 w 3564396"/>
              <a:gd name="connsiteY32" fmla="*/ 371609 h 3564396"/>
              <a:gd name="connsiteX33" fmla="*/ 1637627 w 3564396"/>
              <a:gd name="connsiteY33" fmla="*/ 15167 h 3564396"/>
              <a:gd name="connsiteX34" fmla="*/ 1926769 w 3564396"/>
              <a:gd name="connsiteY34" fmla="*/ 15167 h 3564396"/>
              <a:gd name="connsiteX35" fmla="*/ 1989609 w 3564396"/>
              <a:gd name="connsiteY35" fmla="*/ 371607 h 3564396"/>
              <a:gd name="connsiteX36" fmla="*/ 2530024 w 3564396"/>
              <a:gd name="connsiteY36" fmla="*/ 568303 h 3564396"/>
              <a:gd name="connsiteX37" fmla="*/ 2530026 w 3564396"/>
              <a:gd name="connsiteY37" fmla="*/ 568304 h 35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64396" h="3564396">
                <a:moveTo>
                  <a:pt x="2530026" y="568304"/>
                </a:moveTo>
                <a:lnTo>
                  <a:pt x="2807280" y="335649"/>
                </a:lnTo>
                <a:lnTo>
                  <a:pt x="3028773" y="521504"/>
                </a:lnTo>
                <a:lnTo>
                  <a:pt x="2847796" y="834945"/>
                </a:lnTo>
                <a:cubicBezTo>
                  <a:pt x="2976480" y="979707"/>
                  <a:pt x="3074320" y="1149170"/>
                  <a:pt x="3135344" y="1332995"/>
                </a:cubicBezTo>
                <a:lnTo>
                  <a:pt x="3497281" y="1332987"/>
                </a:lnTo>
                <a:lnTo>
                  <a:pt x="3547488" y="1617734"/>
                </a:lnTo>
                <a:lnTo>
                  <a:pt x="3207376" y="1741514"/>
                </a:lnTo>
                <a:cubicBezTo>
                  <a:pt x="3212903" y="1935124"/>
                  <a:pt x="3178924" y="2127829"/>
                  <a:pt x="3107511" y="2307872"/>
                </a:cubicBezTo>
                <a:lnTo>
                  <a:pt x="3384776" y="2540513"/>
                </a:lnTo>
                <a:lnTo>
                  <a:pt x="3240207" y="2790915"/>
                </a:lnTo>
                <a:lnTo>
                  <a:pt x="2900101" y="2667116"/>
                </a:lnTo>
                <a:cubicBezTo>
                  <a:pt x="2779885" y="2818983"/>
                  <a:pt x="2629985" y="2944764"/>
                  <a:pt x="2459549" y="3036782"/>
                </a:cubicBezTo>
                <a:lnTo>
                  <a:pt x="2522408" y="3393219"/>
                </a:lnTo>
                <a:lnTo>
                  <a:pt x="2250706" y="3492110"/>
                </a:lnTo>
                <a:lnTo>
                  <a:pt x="2069746" y="3178659"/>
                </a:lnTo>
                <a:cubicBezTo>
                  <a:pt x="1880037" y="3217722"/>
                  <a:pt x="1684357" y="3217722"/>
                  <a:pt x="1494648" y="3178659"/>
                </a:cubicBezTo>
                <a:lnTo>
                  <a:pt x="1313690" y="3492110"/>
                </a:lnTo>
                <a:lnTo>
                  <a:pt x="1041988" y="3393219"/>
                </a:lnTo>
                <a:lnTo>
                  <a:pt x="1104847" y="3036782"/>
                </a:lnTo>
                <a:cubicBezTo>
                  <a:pt x="934411" y="2944763"/>
                  <a:pt x="784512" y="2818983"/>
                  <a:pt x="664296" y="2667115"/>
                </a:cubicBezTo>
                <a:lnTo>
                  <a:pt x="324189" y="2790915"/>
                </a:lnTo>
                <a:lnTo>
                  <a:pt x="179620" y="2540513"/>
                </a:lnTo>
                <a:lnTo>
                  <a:pt x="456885" y="2307872"/>
                </a:lnTo>
                <a:cubicBezTo>
                  <a:pt x="385473" y="2127829"/>
                  <a:pt x="351494" y="1935123"/>
                  <a:pt x="357021" y="1741514"/>
                </a:cubicBezTo>
                <a:lnTo>
                  <a:pt x="16908" y="1617734"/>
                </a:lnTo>
                <a:lnTo>
                  <a:pt x="67115" y="1332987"/>
                </a:lnTo>
                <a:lnTo>
                  <a:pt x="429052" y="1332996"/>
                </a:lnTo>
                <a:cubicBezTo>
                  <a:pt x="490077" y="1149171"/>
                  <a:pt x="587917" y="979708"/>
                  <a:pt x="716602" y="834947"/>
                </a:cubicBezTo>
                <a:lnTo>
                  <a:pt x="535623" y="521504"/>
                </a:lnTo>
                <a:lnTo>
                  <a:pt x="757116" y="335649"/>
                </a:lnTo>
                <a:lnTo>
                  <a:pt x="1034370" y="568304"/>
                </a:lnTo>
                <a:cubicBezTo>
                  <a:pt x="1199278" y="466712"/>
                  <a:pt x="1383157" y="399786"/>
                  <a:pt x="1574786" y="371609"/>
                </a:cubicBezTo>
                <a:lnTo>
                  <a:pt x="1637627" y="15167"/>
                </a:lnTo>
                <a:lnTo>
                  <a:pt x="1926769" y="15167"/>
                </a:lnTo>
                <a:lnTo>
                  <a:pt x="1989609" y="371607"/>
                </a:lnTo>
                <a:cubicBezTo>
                  <a:pt x="2181238" y="399784"/>
                  <a:pt x="2365116" y="466710"/>
                  <a:pt x="2530024" y="568303"/>
                </a:cubicBezTo>
                <a:cubicBezTo>
                  <a:pt x="2530025" y="568303"/>
                  <a:pt x="2530025" y="568304"/>
                  <a:pt x="2530026" y="568304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9620" tIns="867965" rIns="749620" bIns="930300" numCol="1" spcCol="1270" anchor="ctr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人口統計變數</a:t>
            </a:r>
            <a:endParaRPr lang="zh-TW" altLang="en-US" sz="32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6516216" y="3573016"/>
            <a:ext cx="2592288" cy="2592288"/>
          </a:xfrm>
          <a:custGeom>
            <a:avLst/>
            <a:gdLst>
              <a:gd name="connsiteX0" fmla="*/ 1939673 w 2592288"/>
              <a:gd name="connsiteY0" fmla="*/ 656562 h 2592288"/>
              <a:gd name="connsiteX1" fmla="*/ 2322124 w 2592288"/>
              <a:gd name="connsiteY1" fmla="*/ 541300 h 2592288"/>
              <a:gd name="connsiteX2" fmla="*/ 2462851 w 2592288"/>
              <a:gd name="connsiteY2" fmla="*/ 785047 h 2592288"/>
              <a:gd name="connsiteX3" fmla="*/ 2171804 w 2592288"/>
              <a:gd name="connsiteY3" fmla="*/ 1058626 h 2592288"/>
              <a:gd name="connsiteX4" fmla="*/ 2171803 w 2592288"/>
              <a:gd name="connsiteY4" fmla="*/ 1533663 h 2592288"/>
              <a:gd name="connsiteX5" fmla="*/ 2462851 w 2592288"/>
              <a:gd name="connsiteY5" fmla="*/ 1807241 h 2592288"/>
              <a:gd name="connsiteX6" fmla="*/ 2322124 w 2592288"/>
              <a:gd name="connsiteY6" fmla="*/ 2050988 h 2592288"/>
              <a:gd name="connsiteX7" fmla="*/ 1939673 w 2592288"/>
              <a:gd name="connsiteY7" fmla="*/ 1935726 h 2592288"/>
              <a:gd name="connsiteX8" fmla="*/ 1528276 w 2592288"/>
              <a:gd name="connsiteY8" fmla="*/ 2173246 h 2592288"/>
              <a:gd name="connsiteX9" fmla="*/ 1436873 w 2592288"/>
              <a:gd name="connsiteY9" fmla="*/ 2562090 h 2592288"/>
              <a:gd name="connsiteX10" fmla="*/ 1155415 w 2592288"/>
              <a:gd name="connsiteY10" fmla="*/ 2562090 h 2592288"/>
              <a:gd name="connsiteX11" fmla="*/ 1064011 w 2592288"/>
              <a:gd name="connsiteY11" fmla="*/ 2173247 h 2592288"/>
              <a:gd name="connsiteX12" fmla="*/ 652614 w 2592288"/>
              <a:gd name="connsiteY12" fmla="*/ 1935726 h 2592288"/>
              <a:gd name="connsiteX13" fmla="*/ 270164 w 2592288"/>
              <a:gd name="connsiteY13" fmla="*/ 2050988 h 2592288"/>
              <a:gd name="connsiteX14" fmla="*/ 129437 w 2592288"/>
              <a:gd name="connsiteY14" fmla="*/ 1807241 h 2592288"/>
              <a:gd name="connsiteX15" fmla="*/ 420484 w 2592288"/>
              <a:gd name="connsiteY15" fmla="*/ 1533662 h 2592288"/>
              <a:gd name="connsiteX16" fmla="*/ 420484 w 2592288"/>
              <a:gd name="connsiteY16" fmla="*/ 1058625 h 2592288"/>
              <a:gd name="connsiteX17" fmla="*/ 129437 w 2592288"/>
              <a:gd name="connsiteY17" fmla="*/ 785047 h 2592288"/>
              <a:gd name="connsiteX18" fmla="*/ 270164 w 2592288"/>
              <a:gd name="connsiteY18" fmla="*/ 541300 h 2592288"/>
              <a:gd name="connsiteX19" fmla="*/ 652615 w 2592288"/>
              <a:gd name="connsiteY19" fmla="*/ 656562 h 2592288"/>
              <a:gd name="connsiteX20" fmla="*/ 1064013 w 2592288"/>
              <a:gd name="connsiteY20" fmla="*/ 419042 h 2592288"/>
              <a:gd name="connsiteX21" fmla="*/ 1155415 w 2592288"/>
              <a:gd name="connsiteY21" fmla="*/ 30198 h 2592288"/>
              <a:gd name="connsiteX22" fmla="*/ 1436873 w 2592288"/>
              <a:gd name="connsiteY22" fmla="*/ 30198 h 2592288"/>
              <a:gd name="connsiteX23" fmla="*/ 1528277 w 2592288"/>
              <a:gd name="connsiteY23" fmla="*/ 419041 h 2592288"/>
              <a:gd name="connsiteX24" fmla="*/ 1939674 w 2592288"/>
              <a:gd name="connsiteY24" fmla="*/ 656562 h 2592288"/>
              <a:gd name="connsiteX25" fmla="*/ 1939673 w 2592288"/>
              <a:gd name="connsiteY25" fmla="*/ 656562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92288" h="2592288">
                <a:moveTo>
                  <a:pt x="1939673" y="656562"/>
                </a:moveTo>
                <a:lnTo>
                  <a:pt x="2322124" y="541300"/>
                </a:lnTo>
                <a:lnTo>
                  <a:pt x="2462851" y="785047"/>
                </a:lnTo>
                <a:lnTo>
                  <a:pt x="2171804" y="1058626"/>
                </a:lnTo>
                <a:cubicBezTo>
                  <a:pt x="2213992" y="1214162"/>
                  <a:pt x="2213992" y="1378128"/>
                  <a:pt x="2171803" y="1533663"/>
                </a:cubicBezTo>
                <a:lnTo>
                  <a:pt x="2462851" y="1807241"/>
                </a:lnTo>
                <a:lnTo>
                  <a:pt x="2322124" y="2050988"/>
                </a:lnTo>
                <a:lnTo>
                  <a:pt x="1939673" y="1935726"/>
                </a:lnTo>
                <a:cubicBezTo>
                  <a:pt x="1826069" y="2050031"/>
                  <a:pt x="1684069" y="2132014"/>
                  <a:pt x="1528276" y="2173246"/>
                </a:cubicBezTo>
                <a:lnTo>
                  <a:pt x="1436873" y="2562090"/>
                </a:lnTo>
                <a:lnTo>
                  <a:pt x="1155415" y="2562090"/>
                </a:lnTo>
                <a:lnTo>
                  <a:pt x="1064011" y="2173247"/>
                </a:lnTo>
                <a:cubicBezTo>
                  <a:pt x="908218" y="2132015"/>
                  <a:pt x="766218" y="2050031"/>
                  <a:pt x="652614" y="1935726"/>
                </a:cubicBezTo>
                <a:lnTo>
                  <a:pt x="270164" y="2050988"/>
                </a:lnTo>
                <a:lnTo>
                  <a:pt x="129437" y="1807241"/>
                </a:lnTo>
                <a:lnTo>
                  <a:pt x="420484" y="1533662"/>
                </a:lnTo>
                <a:cubicBezTo>
                  <a:pt x="378296" y="1378126"/>
                  <a:pt x="378296" y="1214160"/>
                  <a:pt x="420484" y="1058625"/>
                </a:cubicBezTo>
                <a:lnTo>
                  <a:pt x="129437" y="785047"/>
                </a:lnTo>
                <a:lnTo>
                  <a:pt x="270164" y="541300"/>
                </a:lnTo>
                <a:lnTo>
                  <a:pt x="652615" y="656562"/>
                </a:lnTo>
                <a:cubicBezTo>
                  <a:pt x="766219" y="542257"/>
                  <a:pt x="908219" y="460274"/>
                  <a:pt x="1064013" y="419042"/>
                </a:cubicBezTo>
                <a:lnTo>
                  <a:pt x="1155415" y="30198"/>
                </a:lnTo>
                <a:lnTo>
                  <a:pt x="1436873" y="30198"/>
                </a:lnTo>
                <a:lnTo>
                  <a:pt x="1528277" y="419041"/>
                </a:lnTo>
                <a:cubicBezTo>
                  <a:pt x="1684070" y="460273"/>
                  <a:pt x="1826070" y="542257"/>
                  <a:pt x="1939674" y="656562"/>
                </a:cubicBezTo>
                <a:lnTo>
                  <a:pt x="1939673" y="656562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85635" tIns="689582" rIns="685635" bIns="689582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zh-TW" altLang="en-US" sz="2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人員服務態度</a:t>
            </a:r>
            <a:endParaRPr lang="zh-TW" altLang="en-US" sz="2600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上-下雙向箭號 7"/>
          <p:cNvSpPr/>
          <p:nvPr/>
        </p:nvSpPr>
        <p:spPr>
          <a:xfrm rot="19487253">
            <a:off x="6302152" y="1789841"/>
            <a:ext cx="826629" cy="2017463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3347864" y="4265712"/>
            <a:ext cx="2592288" cy="2592288"/>
          </a:xfrm>
          <a:custGeom>
            <a:avLst/>
            <a:gdLst>
              <a:gd name="connsiteX0" fmla="*/ 1939673 w 2592288"/>
              <a:gd name="connsiteY0" fmla="*/ 656562 h 2592288"/>
              <a:gd name="connsiteX1" fmla="*/ 2322124 w 2592288"/>
              <a:gd name="connsiteY1" fmla="*/ 541300 h 2592288"/>
              <a:gd name="connsiteX2" fmla="*/ 2462851 w 2592288"/>
              <a:gd name="connsiteY2" fmla="*/ 785047 h 2592288"/>
              <a:gd name="connsiteX3" fmla="*/ 2171804 w 2592288"/>
              <a:gd name="connsiteY3" fmla="*/ 1058626 h 2592288"/>
              <a:gd name="connsiteX4" fmla="*/ 2171803 w 2592288"/>
              <a:gd name="connsiteY4" fmla="*/ 1533663 h 2592288"/>
              <a:gd name="connsiteX5" fmla="*/ 2462851 w 2592288"/>
              <a:gd name="connsiteY5" fmla="*/ 1807241 h 2592288"/>
              <a:gd name="connsiteX6" fmla="*/ 2322124 w 2592288"/>
              <a:gd name="connsiteY6" fmla="*/ 2050988 h 2592288"/>
              <a:gd name="connsiteX7" fmla="*/ 1939673 w 2592288"/>
              <a:gd name="connsiteY7" fmla="*/ 1935726 h 2592288"/>
              <a:gd name="connsiteX8" fmla="*/ 1528276 w 2592288"/>
              <a:gd name="connsiteY8" fmla="*/ 2173246 h 2592288"/>
              <a:gd name="connsiteX9" fmla="*/ 1436873 w 2592288"/>
              <a:gd name="connsiteY9" fmla="*/ 2562090 h 2592288"/>
              <a:gd name="connsiteX10" fmla="*/ 1155415 w 2592288"/>
              <a:gd name="connsiteY10" fmla="*/ 2562090 h 2592288"/>
              <a:gd name="connsiteX11" fmla="*/ 1064011 w 2592288"/>
              <a:gd name="connsiteY11" fmla="*/ 2173247 h 2592288"/>
              <a:gd name="connsiteX12" fmla="*/ 652614 w 2592288"/>
              <a:gd name="connsiteY12" fmla="*/ 1935726 h 2592288"/>
              <a:gd name="connsiteX13" fmla="*/ 270164 w 2592288"/>
              <a:gd name="connsiteY13" fmla="*/ 2050988 h 2592288"/>
              <a:gd name="connsiteX14" fmla="*/ 129437 w 2592288"/>
              <a:gd name="connsiteY14" fmla="*/ 1807241 h 2592288"/>
              <a:gd name="connsiteX15" fmla="*/ 420484 w 2592288"/>
              <a:gd name="connsiteY15" fmla="*/ 1533662 h 2592288"/>
              <a:gd name="connsiteX16" fmla="*/ 420484 w 2592288"/>
              <a:gd name="connsiteY16" fmla="*/ 1058625 h 2592288"/>
              <a:gd name="connsiteX17" fmla="*/ 129437 w 2592288"/>
              <a:gd name="connsiteY17" fmla="*/ 785047 h 2592288"/>
              <a:gd name="connsiteX18" fmla="*/ 270164 w 2592288"/>
              <a:gd name="connsiteY18" fmla="*/ 541300 h 2592288"/>
              <a:gd name="connsiteX19" fmla="*/ 652615 w 2592288"/>
              <a:gd name="connsiteY19" fmla="*/ 656562 h 2592288"/>
              <a:gd name="connsiteX20" fmla="*/ 1064013 w 2592288"/>
              <a:gd name="connsiteY20" fmla="*/ 419042 h 2592288"/>
              <a:gd name="connsiteX21" fmla="*/ 1155415 w 2592288"/>
              <a:gd name="connsiteY21" fmla="*/ 30198 h 2592288"/>
              <a:gd name="connsiteX22" fmla="*/ 1436873 w 2592288"/>
              <a:gd name="connsiteY22" fmla="*/ 30198 h 2592288"/>
              <a:gd name="connsiteX23" fmla="*/ 1528277 w 2592288"/>
              <a:gd name="connsiteY23" fmla="*/ 419041 h 2592288"/>
              <a:gd name="connsiteX24" fmla="*/ 1939674 w 2592288"/>
              <a:gd name="connsiteY24" fmla="*/ 656562 h 2592288"/>
              <a:gd name="connsiteX25" fmla="*/ 1939673 w 2592288"/>
              <a:gd name="connsiteY25" fmla="*/ 656562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92288" h="2592288">
                <a:moveTo>
                  <a:pt x="1939673" y="656562"/>
                </a:moveTo>
                <a:lnTo>
                  <a:pt x="2322124" y="541300"/>
                </a:lnTo>
                <a:lnTo>
                  <a:pt x="2462851" y="785047"/>
                </a:lnTo>
                <a:lnTo>
                  <a:pt x="2171804" y="1058626"/>
                </a:lnTo>
                <a:cubicBezTo>
                  <a:pt x="2213992" y="1214162"/>
                  <a:pt x="2213992" y="1378128"/>
                  <a:pt x="2171803" y="1533663"/>
                </a:cubicBezTo>
                <a:lnTo>
                  <a:pt x="2462851" y="1807241"/>
                </a:lnTo>
                <a:lnTo>
                  <a:pt x="2322124" y="2050988"/>
                </a:lnTo>
                <a:lnTo>
                  <a:pt x="1939673" y="1935726"/>
                </a:lnTo>
                <a:cubicBezTo>
                  <a:pt x="1826069" y="2050031"/>
                  <a:pt x="1684069" y="2132014"/>
                  <a:pt x="1528276" y="2173246"/>
                </a:cubicBezTo>
                <a:lnTo>
                  <a:pt x="1436873" y="2562090"/>
                </a:lnTo>
                <a:lnTo>
                  <a:pt x="1155415" y="2562090"/>
                </a:lnTo>
                <a:lnTo>
                  <a:pt x="1064011" y="2173247"/>
                </a:lnTo>
                <a:cubicBezTo>
                  <a:pt x="908218" y="2132015"/>
                  <a:pt x="766218" y="2050031"/>
                  <a:pt x="652614" y="1935726"/>
                </a:cubicBezTo>
                <a:lnTo>
                  <a:pt x="270164" y="2050988"/>
                </a:lnTo>
                <a:lnTo>
                  <a:pt x="129437" y="1807241"/>
                </a:lnTo>
                <a:lnTo>
                  <a:pt x="420484" y="1533662"/>
                </a:lnTo>
                <a:cubicBezTo>
                  <a:pt x="378296" y="1378126"/>
                  <a:pt x="378296" y="1214160"/>
                  <a:pt x="420484" y="1058625"/>
                </a:cubicBezTo>
                <a:lnTo>
                  <a:pt x="129437" y="785047"/>
                </a:lnTo>
                <a:lnTo>
                  <a:pt x="270164" y="541300"/>
                </a:lnTo>
                <a:lnTo>
                  <a:pt x="652615" y="656562"/>
                </a:lnTo>
                <a:cubicBezTo>
                  <a:pt x="766219" y="542257"/>
                  <a:pt x="908219" y="460274"/>
                  <a:pt x="1064013" y="419042"/>
                </a:cubicBezTo>
                <a:lnTo>
                  <a:pt x="1155415" y="30198"/>
                </a:lnTo>
                <a:lnTo>
                  <a:pt x="1436873" y="30198"/>
                </a:lnTo>
                <a:lnTo>
                  <a:pt x="1528277" y="419041"/>
                </a:lnTo>
                <a:cubicBezTo>
                  <a:pt x="1684070" y="460273"/>
                  <a:pt x="1826070" y="542257"/>
                  <a:pt x="1939674" y="656562"/>
                </a:cubicBezTo>
                <a:lnTo>
                  <a:pt x="1939673" y="656562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85635" tIns="689582" rIns="685635" bIns="689582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目前最需改善項目</a:t>
            </a:r>
            <a:endParaRPr lang="zh-TW" altLang="en-US" sz="2600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79512" y="3645024"/>
            <a:ext cx="2592288" cy="2592288"/>
          </a:xfrm>
          <a:custGeom>
            <a:avLst/>
            <a:gdLst>
              <a:gd name="connsiteX0" fmla="*/ 1939673 w 2592288"/>
              <a:gd name="connsiteY0" fmla="*/ 656562 h 2592288"/>
              <a:gd name="connsiteX1" fmla="*/ 2322124 w 2592288"/>
              <a:gd name="connsiteY1" fmla="*/ 541300 h 2592288"/>
              <a:gd name="connsiteX2" fmla="*/ 2462851 w 2592288"/>
              <a:gd name="connsiteY2" fmla="*/ 785047 h 2592288"/>
              <a:gd name="connsiteX3" fmla="*/ 2171804 w 2592288"/>
              <a:gd name="connsiteY3" fmla="*/ 1058626 h 2592288"/>
              <a:gd name="connsiteX4" fmla="*/ 2171803 w 2592288"/>
              <a:gd name="connsiteY4" fmla="*/ 1533663 h 2592288"/>
              <a:gd name="connsiteX5" fmla="*/ 2462851 w 2592288"/>
              <a:gd name="connsiteY5" fmla="*/ 1807241 h 2592288"/>
              <a:gd name="connsiteX6" fmla="*/ 2322124 w 2592288"/>
              <a:gd name="connsiteY6" fmla="*/ 2050988 h 2592288"/>
              <a:gd name="connsiteX7" fmla="*/ 1939673 w 2592288"/>
              <a:gd name="connsiteY7" fmla="*/ 1935726 h 2592288"/>
              <a:gd name="connsiteX8" fmla="*/ 1528276 w 2592288"/>
              <a:gd name="connsiteY8" fmla="*/ 2173246 h 2592288"/>
              <a:gd name="connsiteX9" fmla="*/ 1436873 w 2592288"/>
              <a:gd name="connsiteY9" fmla="*/ 2562090 h 2592288"/>
              <a:gd name="connsiteX10" fmla="*/ 1155415 w 2592288"/>
              <a:gd name="connsiteY10" fmla="*/ 2562090 h 2592288"/>
              <a:gd name="connsiteX11" fmla="*/ 1064011 w 2592288"/>
              <a:gd name="connsiteY11" fmla="*/ 2173247 h 2592288"/>
              <a:gd name="connsiteX12" fmla="*/ 652614 w 2592288"/>
              <a:gd name="connsiteY12" fmla="*/ 1935726 h 2592288"/>
              <a:gd name="connsiteX13" fmla="*/ 270164 w 2592288"/>
              <a:gd name="connsiteY13" fmla="*/ 2050988 h 2592288"/>
              <a:gd name="connsiteX14" fmla="*/ 129437 w 2592288"/>
              <a:gd name="connsiteY14" fmla="*/ 1807241 h 2592288"/>
              <a:gd name="connsiteX15" fmla="*/ 420484 w 2592288"/>
              <a:gd name="connsiteY15" fmla="*/ 1533662 h 2592288"/>
              <a:gd name="connsiteX16" fmla="*/ 420484 w 2592288"/>
              <a:gd name="connsiteY16" fmla="*/ 1058625 h 2592288"/>
              <a:gd name="connsiteX17" fmla="*/ 129437 w 2592288"/>
              <a:gd name="connsiteY17" fmla="*/ 785047 h 2592288"/>
              <a:gd name="connsiteX18" fmla="*/ 270164 w 2592288"/>
              <a:gd name="connsiteY18" fmla="*/ 541300 h 2592288"/>
              <a:gd name="connsiteX19" fmla="*/ 652615 w 2592288"/>
              <a:gd name="connsiteY19" fmla="*/ 656562 h 2592288"/>
              <a:gd name="connsiteX20" fmla="*/ 1064013 w 2592288"/>
              <a:gd name="connsiteY20" fmla="*/ 419042 h 2592288"/>
              <a:gd name="connsiteX21" fmla="*/ 1155415 w 2592288"/>
              <a:gd name="connsiteY21" fmla="*/ 30198 h 2592288"/>
              <a:gd name="connsiteX22" fmla="*/ 1436873 w 2592288"/>
              <a:gd name="connsiteY22" fmla="*/ 30198 h 2592288"/>
              <a:gd name="connsiteX23" fmla="*/ 1528277 w 2592288"/>
              <a:gd name="connsiteY23" fmla="*/ 419041 h 2592288"/>
              <a:gd name="connsiteX24" fmla="*/ 1939674 w 2592288"/>
              <a:gd name="connsiteY24" fmla="*/ 656562 h 2592288"/>
              <a:gd name="connsiteX25" fmla="*/ 1939673 w 2592288"/>
              <a:gd name="connsiteY25" fmla="*/ 656562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92288" h="2592288">
                <a:moveTo>
                  <a:pt x="1939673" y="656562"/>
                </a:moveTo>
                <a:lnTo>
                  <a:pt x="2322124" y="541300"/>
                </a:lnTo>
                <a:lnTo>
                  <a:pt x="2462851" y="785047"/>
                </a:lnTo>
                <a:lnTo>
                  <a:pt x="2171804" y="1058626"/>
                </a:lnTo>
                <a:cubicBezTo>
                  <a:pt x="2213992" y="1214162"/>
                  <a:pt x="2213992" y="1378128"/>
                  <a:pt x="2171803" y="1533663"/>
                </a:cubicBezTo>
                <a:lnTo>
                  <a:pt x="2462851" y="1807241"/>
                </a:lnTo>
                <a:lnTo>
                  <a:pt x="2322124" y="2050988"/>
                </a:lnTo>
                <a:lnTo>
                  <a:pt x="1939673" y="1935726"/>
                </a:lnTo>
                <a:cubicBezTo>
                  <a:pt x="1826069" y="2050031"/>
                  <a:pt x="1684069" y="2132014"/>
                  <a:pt x="1528276" y="2173246"/>
                </a:cubicBezTo>
                <a:lnTo>
                  <a:pt x="1436873" y="2562090"/>
                </a:lnTo>
                <a:lnTo>
                  <a:pt x="1155415" y="2562090"/>
                </a:lnTo>
                <a:lnTo>
                  <a:pt x="1064011" y="2173247"/>
                </a:lnTo>
                <a:cubicBezTo>
                  <a:pt x="908218" y="2132015"/>
                  <a:pt x="766218" y="2050031"/>
                  <a:pt x="652614" y="1935726"/>
                </a:cubicBezTo>
                <a:lnTo>
                  <a:pt x="270164" y="2050988"/>
                </a:lnTo>
                <a:lnTo>
                  <a:pt x="129437" y="1807241"/>
                </a:lnTo>
                <a:lnTo>
                  <a:pt x="420484" y="1533662"/>
                </a:lnTo>
                <a:cubicBezTo>
                  <a:pt x="378296" y="1378126"/>
                  <a:pt x="378296" y="1214160"/>
                  <a:pt x="420484" y="1058625"/>
                </a:cubicBezTo>
                <a:lnTo>
                  <a:pt x="129437" y="785047"/>
                </a:lnTo>
                <a:lnTo>
                  <a:pt x="270164" y="541300"/>
                </a:lnTo>
                <a:lnTo>
                  <a:pt x="652615" y="656562"/>
                </a:lnTo>
                <a:cubicBezTo>
                  <a:pt x="766219" y="542257"/>
                  <a:pt x="908219" y="460274"/>
                  <a:pt x="1064013" y="419042"/>
                </a:cubicBezTo>
                <a:lnTo>
                  <a:pt x="1155415" y="30198"/>
                </a:lnTo>
                <a:lnTo>
                  <a:pt x="1436873" y="30198"/>
                </a:lnTo>
                <a:lnTo>
                  <a:pt x="1528277" y="419041"/>
                </a:lnTo>
                <a:cubicBezTo>
                  <a:pt x="1684070" y="460273"/>
                  <a:pt x="1826070" y="542257"/>
                  <a:pt x="1939674" y="656562"/>
                </a:cubicBezTo>
                <a:lnTo>
                  <a:pt x="1939673" y="656562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85635" tIns="689582" rIns="685635" bIns="689582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搭機狀況與機場觀感</a:t>
            </a:r>
            <a:endParaRPr lang="zh-TW" alt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上-下雙向箭號 11"/>
          <p:cNvSpPr/>
          <p:nvPr/>
        </p:nvSpPr>
        <p:spPr>
          <a:xfrm rot="2231713">
            <a:off x="2145406" y="1817482"/>
            <a:ext cx="826629" cy="2017463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上-下雙向箭號 12"/>
          <p:cNvSpPr/>
          <p:nvPr/>
        </p:nvSpPr>
        <p:spPr>
          <a:xfrm>
            <a:off x="4231313" y="2708921"/>
            <a:ext cx="826629" cy="1440159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9592" y="141277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卡</a:t>
            </a:r>
            <a:endParaRPr lang="zh-TW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48064" y="270892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71800" y="270892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</a:t>
            </a:r>
            <a:endParaRPr lang="zh-TW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308304" y="177281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析</a:t>
            </a:r>
            <a:endParaRPr lang="zh-TW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雲朵形 17"/>
          <p:cNvSpPr/>
          <p:nvPr/>
        </p:nvSpPr>
        <p:spPr>
          <a:xfrm>
            <a:off x="827584" y="2132856"/>
            <a:ext cx="7776864" cy="266429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rtlCol="0" anchor="ctr" anchorCtr="0">
            <a:noAutofit/>
          </a:bodyPr>
          <a:lstStyle/>
          <a:p>
            <a:pPr algn="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8000" b="1" kern="1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皆有顯著</a:t>
            </a:r>
            <a:endParaRPr lang="zh-TW" altLang="en-US" sz="8000" b="1" kern="1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0" grpId="0"/>
      <p:bldP spid="14" grpId="0"/>
      <p:bldP spid="15" grpId="0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1357290" y="2643182"/>
            <a:ext cx="7715304" cy="4071966"/>
            <a:chOff x="1357290" y="2643182"/>
            <a:chExt cx="7715304" cy="4071966"/>
          </a:xfrm>
          <a:noFill/>
        </p:grpSpPr>
        <p:sp>
          <p:nvSpPr>
            <p:cNvPr id="36" name="手繪多邊形 35"/>
            <p:cNvSpPr/>
            <p:nvPr/>
          </p:nvSpPr>
          <p:spPr>
            <a:xfrm>
              <a:off x="5214942" y="2643182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研究所以上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6500826" y="2643182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7786709" y="2643182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60,001</a:t>
              </a: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元以上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357290" y="2643182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  <a:effectLst>
              <a:outerShdw blurRad="1270000" dist="2540000" dir="21540000" sx="82000" sy="82000" rotWithShape="0">
                <a:schemeClr val="bg1">
                  <a:alpha val="0"/>
                </a:schemeClr>
              </a:outerShdw>
            </a:effectLst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男性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手繪多邊形 42"/>
            <p:cNvSpPr/>
            <p:nvPr/>
          </p:nvSpPr>
          <p:spPr>
            <a:xfrm>
              <a:off x="2643174" y="2643182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3929058" y="2643182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51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歲以上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手繪多邊形 44"/>
            <p:cNvSpPr/>
            <p:nvPr/>
          </p:nvSpPr>
          <p:spPr>
            <a:xfrm>
              <a:off x="5214942" y="4000504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高中職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手繪多邊形 45"/>
            <p:cNvSpPr/>
            <p:nvPr/>
          </p:nvSpPr>
          <p:spPr>
            <a:xfrm>
              <a:off x="6500826" y="4000504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未婚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手繪多邊形 46"/>
            <p:cNvSpPr/>
            <p:nvPr/>
          </p:nvSpPr>
          <p:spPr>
            <a:xfrm>
              <a:off x="7786709" y="4000504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手繪多邊形 47"/>
            <p:cNvSpPr/>
            <p:nvPr/>
          </p:nvSpPr>
          <p:spPr>
            <a:xfrm>
              <a:off x="1357290" y="4000504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女性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手繪多邊形 48"/>
            <p:cNvSpPr/>
            <p:nvPr/>
          </p:nvSpPr>
          <p:spPr>
            <a:xfrm>
              <a:off x="2643174" y="4000504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手繪多邊形 49"/>
            <p:cNvSpPr/>
            <p:nvPr/>
          </p:nvSpPr>
          <p:spPr>
            <a:xfrm>
              <a:off x="3929058" y="4000504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歲以下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手繪多邊形 50"/>
            <p:cNvSpPr/>
            <p:nvPr/>
          </p:nvSpPr>
          <p:spPr>
            <a:xfrm>
              <a:off x="5214942" y="5357826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研究所以上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手繪多邊形 51"/>
            <p:cNvSpPr/>
            <p:nvPr/>
          </p:nvSpPr>
          <p:spPr>
            <a:xfrm>
              <a:off x="6500826" y="5357826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手繪多邊形 52"/>
            <p:cNvSpPr/>
            <p:nvPr/>
          </p:nvSpPr>
          <p:spPr>
            <a:xfrm>
              <a:off x="7786709" y="5357826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手繪多邊形 53"/>
            <p:cNvSpPr/>
            <p:nvPr/>
          </p:nvSpPr>
          <p:spPr>
            <a:xfrm>
              <a:off x="1357290" y="5357826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手繪多邊形 54"/>
            <p:cNvSpPr/>
            <p:nvPr/>
          </p:nvSpPr>
          <p:spPr>
            <a:xfrm>
              <a:off x="2643174" y="5357826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家管</a:t>
              </a: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自由業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手繪多邊形 55"/>
            <p:cNvSpPr/>
            <p:nvPr/>
          </p:nvSpPr>
          <p:spPr>
            <a:xfrm>
              <a:off x="3929058" y="5357826"/>
              <a:ext cx="1285885" cy="1357322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5214942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endParaRPr lang="zh-TW" altLang="en-US" sz="3200" b="1" kern="1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6500826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婚姻狀況</a:t>
            </a:r>
            <a:endParaRPr lang="zh-TW" altLang="en-US" sz="2400" b="1" kern="1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7786709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平均</a:t>
            </a:r>
            <a:endParaRPr lang="en-US" altLang="zh-TW" sz="20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月所得</a:t>
            </a:r>
            <a:endParaRPr lang="zh-TW" altLang="en-US" sz="20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手繪多邊形 37"/>
          <p:cNvSpPr/>
          <p:nvPr/>
        </p:nvSpPr>
        <p:spPr>
          <a:xfrm>
            <a:off x="71406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2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357290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性別</a:t>
            </a:r>
            <a:endParaRPr lang="zh-TW" altLang="en-US" sz="3200" b="1" kern="1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2643174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職業</a:t>
            </a:r>
            <a:endParaRPr lang="zh-TW" altLang="en-US" sz="3200" b="1" kern="1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手繪多邊形 75"/>
          <p:cNvSpPr/>
          <p:nvPr/>
        </p:nvSpPr>
        <p:spPr>
          <a:xfrm>
            <a:off x="3929058" y="1285860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年齡</a:t>
            </a:r>
            <a:endParaRPr lang="zh-TW" altLang="en-US" sz="3200" b="1" kern="1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5214942" y="264318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研究所以上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手繪多邊形 79"/>
          <p:cNvSpPr/>
          <p:nvPr/>
        </p:nvSpPr>
        <p:spPr>
          <a:xfrm>
            <a:off x="6500826" y="264318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手繪多邊形 80"/>
          <p:cNvSpPr/>
          <p:nvPr/>
        </p:nvSpPr>
        <p:spPr>
          <a:xfrm>
            <a:off x="7786709" y="264318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60,001</a:t>
            </a:r>
            <a:r>
              <a:rPr lang="zh-TW" altLang="en-US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元以上</a:t>
            </a: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手繪多邊形 81"/>
          <p:cNvSpPr/>
          <p:nvPr/>
        </p:nvSpPr>
        <p:spPr>
          <a:xfrm>
            <a:off x="71406" y="264318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近一年出國次數</a:t>
            </a:r>
            <a:r>
              <a:rPr lang="en-US" altLang="zh-TW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五次以上</a:t>
            </a:r>
            <a:endParaRPr lang="zh-TW" altLang="en-US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手繪多邊形 82"/>
          <p:cNvSpPr/>
          <p:nvPr/>
        </p:nvSpPr>
        <p:spPr>
          <a:xfrm>
            <a:off x="1360899" y="263691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男性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手繪多邊形 83"/>
          <p:cNvSpPr/>
          <p:nvPr/>
        </p:nvSpPr>
        <p:spPr>
          <a:xfrm>
            <a:off x="2643174" y="264318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手繪多邊形 84"/>
          <p:cNvSpPr/>
          <p:nvPr/>
        </p:nvSpPr>
        <p:spPr>
          <a:xfrm>
            <a:off x="3929058" y="2643182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51</a:t>
            </a: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歲以上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手繪多邊形 86"/>
          <p:cNvSpPr/>
          <p:nvPr/>
        </p:nvSpPr>
        <p:spPr>
          <a:xfrm>
            <a:off x="5214942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高中職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8" name="手繪多邊形 87"/>
          <p:cNvSpPr/>
          <p:nvPr/>
        </p:nvSpPr>
        <p:spPr>
          <a:xfrm>
            <a:off x="6500826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未婚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7786709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71406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kern="12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主要出國原因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旅遊</a:t>
            </a: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kern="1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手繪多邊形 90"/>
          <p:cNvSpPr/>
          <p:nvPr/>
        </p:nvSpPr>
        <p:spPr>
          <a:xfrm>
            <a:off x="1357290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女性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2643174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手繪多邊形 92"/>
          <p:cNvSpPr/>
          <p:nvPr/>
        </p:nvSpPr>
        <p:spPr>
          <a:xfrm>
            <a:off x="3929058" y="4000504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歲以下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" name="手繪多邊形 94"/>
          <p:cNvSpPr/>
          <p:nvPr/>
        </p:nvSpPr>
        <p:spPr>
          <a:xfrm>
            <a:off x="5214942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研究所以上</a:t>
            </a: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手繪多邊形 95"/>
          <p:cNvSpPr/>
          <p:nvPr/>
        </p:nvSpPr>
        <p:spPr>
          <a:xfrm>
            <a:off x="6500826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7" name="手繪多邊形 96"/>
          <p:cNvSpPr/>
          <p:nvPr/>
        </p:nvSpPr>
        <p:spPr>
          <a:xfrm>
            <a:off x="7786709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8" name="手繪多邊形 97"/>
          <p:cNvSpPr/>
          <p:nvPr/>
        </p:nvSpPr>
        <p:spPr>
          <a:xfrm>
            <a:off x="71406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kern="12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最滿意的機場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香港新加坡</a:t>
            </a: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kern="1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9" name="手繪多邊形 98"/>
          <p:cNvSpPr/>
          <p:nvPr/>
        </p:nvSpPr>
        <p:spPr>
          <a:xfrm>
            <a:off x="1357290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2643174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家管</a:t>
            </a:r>
            <a:r>
              <a:rPr lang="en-US" altLang="zh-TW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自由業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1" name="手繪多邊形 100"/>
          <p:cNvSpPr/>
          <p:nvPr/>
        </p:nvSpPr>
        <p:spPr>
          <a:xfrm>
            <a:off x="3929058" y="5357826"/>
            <a:ext cx="1285885" cy="1357322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428596" y="1285860"/>
            <a:ext cx="10001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人口統   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  計變數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2" name="直線接點 121"/>
          <p:cNvCxnSpPr>
            <a:stCxn id="38" idx="1"/>
            <a:endCxn id="38" idx="7"/>
          </p:cNvCxnSpPr>
          <p:nvPr/>
        </p:nvCxnSpPr>
        <p:spPr>
          <a:xfrm>
            <a:off x="96169" y="1325615"/>
            <a:ext cx="1236359" cy="12778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4" name="文字方塊 123"/>
          <p:cNvSpPr txBox="1"/>
          <p:nvPr/>
        </p:nvSpPr>
        <p:spPr>
          <a:xfrm>
            <a:off x="0" y="2129845"/>
            <a:ext cx="107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顯著差異項目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611560" y="196620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搭機狀況與機場觀感</a:t>
            </a:r>
            <a:endParaRPr kumimoji="0" lang="zh-TW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9" grpId="0" animBg="1"/>
      <p:bldP spid="39" grpId="0" animBg="1"/>
      <p:bldP spid="39" grpId="1" animBg="1"/>
      <p:bldP spid="41" grpId="0" animBg="1"/>
      <p:bldP spid="41" grpId="1" animBg="1"/>
      <p:bldP spid="76" grpId="0" animBg="1"/>
      <p:bldP spid="76" grpId="1" animBg="1"/>
      <p:bldP spid="79" grpId="0" animBg="1"/>
      <p:bldP spid="81" grpId="0" animBg="1"/>
      <p:bldP spid="82" grpId="0" animBg="1"/>
      <p:bldP spid="83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8" grpId="0" animBg="1"/>
      <p:bldP spid="1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群組 36"/>
          <p:cNvGrpSpPr/>
          <p:nvPr/>
        </p:nvGrpSpPr>
        <p:grpSpPr>
          <a:xfrm>
            <a:off x="1935850" y="2131210"/>
            <a:ext cx="7065306" cy="4583938"/>
            <a:chOff x="1935850" y="2131210"/>
            <a:chExt cx="7065306" cy="4583938"/>
          </a:xfrm>
          <a:noFill/>
        </p:grpSpPr>
        <p:sp>
          <p:nvSpPr>
            <p:cNvPr id="46" name="手繪多邊形 45"/>
            <p:cNvSpPr/>
            <p:nvPr/>
          </p:nvSpPr>
          <p:spPr>
            <a:xfrm>
              <a:off x="7234828" y="213121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手繪多邊形 46"/>
            <p:cNvSpPr/>
            <p:nvPr/>
          </p:nvSpPr>
          <p:spPr>
            <a:xfrm>
              <a:off x="1935850" y="213121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女性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手繪多邊形 51"/>
            <p:cNvSpPr/>
            <p:nvPr/>
          </p:nvSpPr>
          <p:spPr>
            <a:xfrm>
              <a:off x="3702176" y="213121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手繪多邊形 52"/>
            <p:cNvSpPr/>
            <p:nvPr/>
          </p:nvSpPr>
          <p:spPr>
            <a:xfrm>
              <a:off x="5468502" y="213121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手繪多邊形 53"/>
            <p:cNvSpPr/>
            <p:nvPr/>
          </p:nvSpPr>
          <p:spPr>
            <a:xfrm>
              <a:off x="7234828" y="3047997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手繪多邊形 54"/>
            <p:cNvSpPr/>
            <p:nvPr/>
          </p:nvSpPr>
          <p:spPr>
            <a:xfrm>
              <a:off x="1935850" y="3047997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手繪多邊形 55"/>
            <p:cNvSpPr/>
            <p:nvPr/>
          </p:nvSpPr>
          <p:spPr>
            <a:xfrm>
              <a:off x="3702176" y="3047997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家管</a:t>
              </a:r>
              <a:r>
                <a:rPr lang="en-US" altLang="zh-TW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自由業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手繪多邊形 56"/>
            <p:cNvSpPr/>
            <p:nvPr/>
          </p:nvSpPr>
          <p:spPr>
            <a:xfrm>
              <a:off x="5468502" y="3047997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41~50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手繪多邊形 57"/>
            <p:cNvSpPr/>
            <p:nvPr/>
          </p:nvSpPr>
          <p:spPr>
            <a:xfrm>
              <a:off x="7234828" y="3964785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大學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手繪多邊形 58"/>
            <p:cNvSpPr/>
            <p:nvPr/>
          </p:nvSpPr>
          <p:spPr>
            <a:xfrm>
              <a:off x="1935850" y="3964785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手繪多邊形 59"/>
            <p:cNvSpPr/>
            <p:nvPr/>
          </p:nvSpPr>
          <p:spPr>
            <a:xfrm>
              <a:off x="3702176" y="3964785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家管</a:t>
              </a: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自由業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手繪多邊形 60"/>
            <p:cNvSpPr/>
            <p:nvPr/>
          </p:nvSpPr>
          <p:spPr>
            <a:xfrm>
              <a:off x="5468502" y="3964785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手繪多邊形 61"/>
            <p:cNvSpPr/>
            <p:nvPr/>
          </p:nvSpPr>
          <p:spPr>
            <a:xfrm>
              <a:off x="7234828" y="4881573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研究所以上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手繪多邊形 62"/>
            <p:cNvSpPr/>
            <p:nvPr/>
          </p:nvSpPr>
          <p:spPr>
            <a:xfrm>
              <a:off x="1935850" y="4881573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4" name="手繪多邊形 63"/>
            <p:cNvSpPr/>
            <p:nvPr/>
          </p:nvSpPr>
          <p:spPr>
            <a:xfrm>
              <a:off x="3702176" y="4881573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手繪多邊形 64"/>
            <p:cNvSpPr/>
            <p:nvPr/>
          </p:nvSpPr>
          <p:spPr>
            <a:xfrm>
              <a:off x="5468502" y="4881573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手繪多邊形 65"/>
            <p:cNvSpPr/>
            <p:nvPr/>
          </p:nvSpPr>
          <p:spPr>
            <a:xfrm>
              <a:off x="7234828" y="579836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國中以下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935850" y="579836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手繪多邊形 67"/>
            <p:cNvSpPr/>
            <p:nvPr/>
          </p:nvSpPr>
          <p:spPr>
            <a:xfrm>
              <a:off x="3702176" y="579836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手繪多邊形 68"/>
            <p:cNvSpPr/>
            <p:nvPr/>
          </p:nvSpPr>
          <p:spPr>
            <a:xfrm>
              <a:off x="5468502" y="5798360"/>
              <a:ext cx="1766328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7234828" y="1214422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FE384B"/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endParaRPr lang="zh-TW" altLang="en-US" sz="3200" b="1" kern="1200" dirty="0">
              <a:solidFill>
                <a:srgbClr val="FE384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手繪多邊形 37"/>
          <p:cNvSpPr/>
          <p:nvPr/>
        </p:nvSpPr>
        <p:spPr>
          <a:xfrm>
            <a:off x="169523" y="1214422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2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935850" y="1214422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FE384B"/>
                </a:solidFill>
                <a:latin typeface="微軟正黑體" pitchFamily="34" charset="-120"/>
                <a:ea typeface="微軟正黑體" pitchFamily="34" charset="-120"/>
              </a:rPr>
              <a:t>性別</a:t>
            </a:r>
            <a:endParaRPr lang="zh-TW" altLang="en-US" sz="3200" b="1" kern="1200" dirty="0">
              <a:solidFill>
                <a:srgbClr val="FE384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3702176" y="1214422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FE384B"/>
                </a:solidFill>
                <a:latin typeface="微軟正黑體" pitchFamily="34" charset="-120"/>
                <a:ea typeface="微軟正黑體" pitchFamily="34" charset="-120"/>
              </a:rPr>
              <a:t>職業</a:t>
            </a:r>
            <a:endParaRPr lang="zh-TW" altLang="en-US" sz="3200" b="1" kern="1200" dirty="0">
              <a:solidFill>
                <a:srgbClr val="FE384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手繪多邊形 75"/>
          <p:cNvSpPr/>
          <p:nvPr/>
        </p:nvSpPr>
        <p:spPr>
          <a:xfrm>
            <a:off x="5468502" y="1214422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FE384B"/>
                </a:solidFill>
                <a:latin typeface="微軟正黑體" pitchFamily="34" charset="-120"/>
                <a:ea typeface="微軟正黑體" pitchFamily="34" charset="-120"/>
              </a:rPr>
              <a:t>年齡</a:t>
            </a:r>
            <a:endParaRPr lang="zh-TW" altLang="en-US" sz="3200" b="1" kern="1200" dirty="0">
              <a:solidFill>
                <a:srgbClr val="FE384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7234828" y="213121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手繪多邊形 81"/>
          <p:cNvSpPr/>
          <p:nvPr/>
        </p:nvSpPr>
        <p:spPr>
          <a:xfrm>
            <a:off x="169523" y="213121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機場空間狹窄建議</a:t>
            </a:r>
            <a:r>
              <a:rPr lang="en-US" altLang="zh-TW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空間重新規劃</a:t>
            </a:r>
            <a:endParaRPr lang="zh-TW" altLang="en-US" sz="16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手繪多邊形 82"/>
          <p:cNvSpPr/>
          <p:nvPr/>
        </p:nvSpPr>
        <p:spPr>
          <a:xfrm>
            <a:off x="1941576" y="2132856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女性</a:t>
            </a: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手繪多邊形 83"/>
          <p:cNvSpPr/>
          <p:nvPr/>
        </p:nvSpPr>
        <p:spPr>
          <a:xfrm>
            <a:off x="3702176" y="213121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手繪多邊形 84"/>
          <p:cNvSpPr/>
          <p:nvPr/>
        </p:nvSpPr>
        <p:spPr>
          <a:xfrm>
            <a:off x="5468502" y="213121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手繪多邊形 86"/>
          <p:cNvSpPr/>
          <p:nvPr/>
        </p:nvSpPr>
        <p:spPr>
          <a:xfrm>
            <a:off x="7234828" y="3047997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169523" y="3047997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動線不明改善方法</a:t>
            </a:r>
            <a:r>
              <a:rPr lang="en-US" altLang="zh-TW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增設引導標誌</a:t>
            </a:r>
            <a:endParaRPr lang="zh-TW" altLang="en-US" sz="16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手繪多邊形 90"/>
          <p:cNvSpPr/>
          <p:nvPr/>
        </p:nvSpPr>
        <p:spPr>
          <a:xfrm>
            <a:off x="1935850" y="3047997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3702176" y="3047997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家管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自由業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手繪多邊形 92"/>
          <p:cNvSpPr/>
          <p:nvPr/>
        </p:nvSpPr>
        <p:spPr>
          <a:xfrm>
            <a:off x="5468502" y="3047997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41~50</a:t>
            </a:r>
            <a:r>
              <a:rPr lang="zh-TW" altLang="en-US" sz="2000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" name="手繪多邊形 94"/>
          <p:cNvSpPr/>
          <p:nvPr/>
        </p:nvSpPr>
        <p:spPr>
          <a:xfrm>
            <a:off x="7234828" y="3964785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8" name="手繪多邊形 97"/>
          <p:cNvSpPr/>
          <p:nvPr/>
        </p:nvSpPr>
        <p:spPr>
          <a:xfrm>
            <a:off x="169523" y="3964785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交通不佳原因</a:t>
            </a:r>
            <a:r>
              <a:rPr lang="en-US" altLang="zh-TW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路線規劃不佳</a:t>
            </a:r>
            <a:endParaRPr lang="zh-TW" altLang="en-US" sz="16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9" name="手繪多邊形 98"/>
          <p:cNvSpPr/>
          <p:nvPr/>
        </p:nvSpPr>
        <p:spPr>
          <a:xfrm>
            <a:off x="1935850" y="3964785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3702176" y="3964785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家管</a:t>
            </a:r>
            <a:r>
              <a:rPr lang="en-US" altLang="zh-TW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自由業</a:t>
            </a:r>
            <a:endParaRPr lang="zh-TW" altLang="en-US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1" name="手繪多邊形 100"/>
          <p:cNvSpPr/>
          <p:nvPr/>
        </p:nvSpPr>
        <p:spPr>
          <a:xfrm>
            <a:off x="5468502" y="3964785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1063686" y="1214422"/>
            <a:ext cx="107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accent2">
                    <a:lumMod val="75000"/>
                  </a:schemeClr>
                </a:solidFill>
              </a:rPr>
              <a:t>人口統   </a:t>
            </a:r>
            <a:endParaRPr lang="en-US" altLang="zh-TW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   計變數</a:t>
            </a:r>
            <a:endParaRPr lang="zh-TW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2" name="直線接點 121"/>
          <p:cNvCxnSpPr>
            <a:stCxn id="38" idx="1"/>
            <a:endCxn id="38" idx="7"/>
          </p:cNvCxnSpPr>
          <p:nvPr/>
        </p:nvCxnSpPr>
        <p:spPr>
          <a:xfrm>
            <a:off x="203538" y="1241274"/>
            <a:ext cx="1698297" cy="8630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4" name="文字方塊 123"/>
          <p:cNvSpPr txBox="1"/>
          <p:nvPr/>
        </p:nvSpPr>
        <p:spPr>
          <a:xfrm>
            <a:off x="71406" y="1785926"/>
            <a:ext cx="147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顯著差異項目</a:t>
            </a:r>
            <a:endParaRPr lang="zh-TW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7234828" y="4881573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研究所以上</a:t>
            </a:r>
            <a:endParaRPr lang="zh-TW" altLang="en-US" sz="20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169523" y="4881573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外觀設計改善方法</a:t>
            </a:r>
            <a:r>
              <a:rPr lang="en-US" altLang="zh-TW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利用臺灣強項</a:t>
            </a:r>
            <a:endParaRPr lang="zh-TW" altLang="en-US" sz="16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手繪多邊形 41"/>
          <p:cNvSpPr/>
          <p:nvPr/>
        </p:nvSpPr>
        <p:spPr>
          <a:xfrm>
            <a:off x="1935850" y="4881573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3702176" y="4881573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5468502" y="4881573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7234828" y="579836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國中以下</a:t>
            </a: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169523" y="579836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運輸帶改善方法</a:t>
            </a:r>
            <a:r>
              <a:rPr lang="en-US" altLang="zh-TW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引進自動輸送帶系統</a:t>
            </a:r>
            <a:endParaRPr lang="zh-TW" altLang="en-US" sz="16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1935850" y="579836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3702176" y="579836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5468502" y="5798360"/>
            <a:ext cx="1766328" cy="916788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611560" y="116632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目前最需改善項目</a:t>
            </a:r>
            <a:endParaRPr kumimoji="0" lang="zh-TW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39" grpId="0" animBg="1"/>
      <p:bldP spid="41" grpId="0" animBg="1"/>
      <p:bldP spid="41" grpId="1" animBg="1"/>
      <p:bldP spid="76" grpId="0" animBg="1"/>
      <p:bldP spid="82" grpId="1" animBg="1"/>
      <p:bldP spid="83" grpId="0" animBg="1"/>
      <p:bldP spid="90" grpId="0" animBg="1"/>
      <p:bldP spid="92" grpId="0" animBg="1"/>
      <p:bldP spid="93" grpId="0" animBg="1"/>
      <p:bldP spid="95" grpId="0" animBg="1"/>
      <p:bldP spid="98" grpId="0" animBg="1"/>
      <p:bldP spid="100" grpId="0" animBg="1"/>
      <p:bldP spid="35" grpId="0" animBg="1"/>
      <p:bldP spid="40" grpId="0" animBg="1"/>
      <p:bldP spid="45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群組 74"/>
          <p:cNvGrpSpPr/>
          <p:nvPr/>
        </p:nvGrpSpPr>
        <p:grpSpPr>
          <a:xfrm>
            <a:off x="1393200" y="1857825"/>
            <a:ext cx="7715304" cy="4955551"/>
            <a:chOff x="1357290" y="1831011"/>
            <a:chExt cx="7715304" cy="4955551"/>
          </a:xfrm>
          <a:noFill/>
        </p:grpSpPr>
        <p:sp>
          <p:nvSpPr>
            <p:cNvPr id="77" name="手繪多邊形 76"/>
            <p:cNvSpPr/>
            <p:nvPr/>
          </p:nvSpPr>
          <p:spPr>
            <a:xfrm>
              <a:off x="5214942" y="1831011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國中以下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手繪多邊形 77"/>
            <p:cNvSpPr/>
            <p:nvPr/>
          </p:nvSpPr>
          <p:spPr>
            <a:xfrm>
              <a:off x="6500826" y="1831011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6" name="手繪多邊形 85"/>
            <p:cNvSpPr/>
            <p:nvPr/>
          </p:nvSpPr>
          <p:spPr>
            <a:xfrm>
              <a:off x="7786709" y="1831011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4" name="手繪多邊形 93"/>
            <p:cNvSpPr/>
            <p:nvPr/>
          </p:nvSpPr>
          <p:spPr>
            <a:xfrm>
              <a:off x="1357290" y="1831011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女性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" name="手繪多邊形 101"/>
            <p:cNvSpPr/>
            <p:nvPr/>
          </p:nvSpPr>
          <p:spPr>
            <a:xfrm>
              <a:off x="2643174" y="1831011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3" name="手繪多邊形 102"/>
            <p:cNvSpPr/>
            <p:nvPr/>
          </p:nvSpPr>
          <p:spPr>
            <a:xfrm>
              <a:off x="3929058" y="1831011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4" name="手繪多邊形 103"/>
            <p:cNvSpPr/>
            <p:nvPr/>
          </p:nvSpPr>
          <p:spPr>
            <a:xfrm>
              <a:off x="5214942" y="244760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5" name="手繪多邊形 104"/>
            <p:cNvSpPr/>
            <p:nvPr/>
          </p:nvSpPr>
          <p:spPr>
            <a:xfrm>
              <a:off x="6500826" y="244760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6" name="手繪多邊形 105"/>
            <p:cNvSpPr/>
            <p:nvPr/>
          </p:nvSpPr>
          <p:spPr>
            <a:xfrm>
              <a:off x="7786709" y="244760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手繪多邊形 106"/>
            <p:cNvSpPr/>
            <p:nvPr/>
          </p:nvSpPr>
          <p:spPr>
            <a:xfrm>
              <a:off x="1357290" y="244760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8" name="手繪多邊形 107"/>
            <p:cNvSpPr/>
            <p:nvPr/>
          </p:nvSpPr>
          <p:spPr>
            <a:xfrm>
              <a:off x="2643174" y="244760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9" name="手繪多邊形 108"/>
            <p:cNvSpPr/>
            <p:nvPr/>
          </p:nvSpPr>
          <p:spPr>
            <a:xfrm>
              <a:off x="3929058" y="244760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歲以下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0" name="手繪多邊形 109"/>
            <p:cNvSpPr/>
            <p:nvPr/>
          </p:nvSpPr>
          <p:spPr>
            <a:xfrm>
              <a:off x="5214942" y="306419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1" name="手繪多邊形 110"/>
            <p:cNvSpPr/>
            <p:nvPr/>
          </p:nvSpPr>
          <p:spPr>
            <a:xfrm>
              <a:off x="6500826" y="306419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2" name="手繪多邊形 111"/>
            <p:cNvSpPr/>
            <p:nvPr/>
          </p:nvSpPr>
          <p:spPr>
            <a:xfrm>
              <a:off x="7786709" y="306419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3" name="手繪多邊形 112"/>
            <p:cNvSpPr/>
            <p:nvPr/>
          </p:nvSpPr>
          <p:spPr>
            <a:xfrm>
              <a:off x="1357290" y="306419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4" name="手繪多邊形 113"/>
            <p:cNvSpPr/>
            <p:nvPr/>
          </p:nvSpPr>
          <p:spPr>
            <a:xfrm>
              <a:off x="2643174" y="306419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軍公教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5" name="手繪多邊形 114"/>
            <p:cNvSpPr/>
            <p:nvPr/>
          </p:nvSpPr>
          <p:spPr>
            <a:xfrm>
              <a:off x="3929058" y="3064190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6" name="手繪多邊形 115"/>
            <p:cNvSpPr/>
            <p:nvPr/>
          </p:nvSpPr>
          <p:spPr>
            <a:xfrm>
              <a:off x="5214942" y="3680779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7" name="手繪多邊形 116"/>
            <p:cNvSpPr/>
            <p:nvPr/>
          </p:nvSpPr>
          <p:spPr>
            <a:xfrm>
              <a:off x="6500826" y="3680779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未婚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8" name="手繪多邊形 117"/>
            <p:cNvSpPr/>
            <p:nvPr/>
          </p:nvSpPr>
          <p:spPr>
            <a:xfrm>
              <a:off x="7786709" y="3680779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20,001</a:t>
              </a: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元以下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9" name="手繪多邊形 118"/>
            <p:cNvSpPr/>
            <p:nvPr/>
          </p:nvSpPr>
          <p:spPr>
            <a:xfrm>
              <a:off x="1357290" y="3680779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1" name="手繪多邊形 120"/>
            <p:cNvSpPr/>
            <p:nvPr/>
          </p:nvSpPr>
          <p:spPr>
            <a:xfrm>
              <a:off x="2643174" y="3680779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3" name="手繪多邊形 122"/>
            <p:cNvSpPr/>
            <p:nvPr/>
          </p:nvSpPr>
          <p:spPr>
            <a:xfrm>
              <a:off x="3929058" y="3680779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歲以下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5" name="手繪多邊形 124"/>
            <p:cNvSpPr/>
            <p:nvPr/>
          </p:nvSpPr>
          <p:spPr>
            <a:xfrm>
              <a:off x="5214942" y="429736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研究所</a:t>
              </a:r>
              <a:endParaRPr lang="en-US" altLang="zh-TW" sz="1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以上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6" name="手繪多邊形 125"/>
            <p:cNvSpPr/>
            <p:nvPr/>
          </p:nvSpPr>
          <p:spPr>
            <a:xfrm>
              <a:off x="6500826" y="429736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7" name="手繪多邊形 126"/>
            <p:cNvSpPr/>
            <p:nvPr/>
          </p:nvSpPr>
          <p:spPr>
            <a:xfrm>
              <a:off x="7786709" y="429736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8" name="手繪多邊形 127"/>
            <p:cNvSpPr/>
            <p:nvPr/>
          </p:nvSpPr>
          <p:spPr>
            <a:xfrm>
              <a:off x="1357290" y="429736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9" name="手繪多邊形 128"/>
            <p:cNvSpPr/>
            <p:nvPr/>
          </p:nvSpPr>
          <p:spPr>
            <a:xfrm>
              <a:off x="2643174" y="429736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0" name="手繪多邊形 129"/>
            <p:cNvSpPr/>
            <p:nvPr/>
          </p:nvSpPr>
          <p:spPr>
            <a:xfrm>
              <a:off x="3929058" y="429736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1" name="手繪多邊形 130"/>
            <p:cNvSpPr/>
            <p:nvPr/>
          </p:nvSpPr>
          <p:spPr>
            <a:xfrm>
              <a:off x="5214942" y="4913958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國中以下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2" name="手繪多邊形 131"/>
            <p:cNvSpPr/>
            <p:nvPr/>
          </p:nvSpPr>
          <p:spPr>
            <a:xfrm>
              <a:off x="6500826" y="4913958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3" name="手繪多邊形 132"/>
            <p:cNvSpPr/>
            <p:nvPr/>
          </p:nvSpPr>
          <p:spPr>
            <a:xfrm>
              <a:off x="7786709" y="4913958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4" name="手繪多邊形 133"/>
            <p:cNvSpPr/>
            <p:nvPr/>
          </p:nvSpPr>
          <p:spPr>
            <a:xfrm>
              <a:off x="1357290" y="4913958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5" name="手繪多邊形 134"/>
            <p:cNvSpPr/>
            <p:nvPr/>
          </p:nvSpPr>
          <p:spPr>
            <a:xfrm>
              <a:off x="2643174" y="4913958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6" name="手繪多邊形 135"/>
            <p:cNvSpPr/>
            <p:nvPr/>
          </p:nvSpPr>
          <p:spPr>
            <a:xfrm>
              <a:off x="3929058" y="4913958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歲以下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7" name="手繪多邊形 136"/>
            <p:cNvSpPr/>
            <p:nvPr/>
          </p:nvSpPr>
          <p:spPr>
            <a:xfrm>
              <a:off x="5214942" y="553054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8" name="手繪多邊形 137"/>
            <p:cNvSpPr/>
            <p:nvPr/>
          </p:nvSpPr>
          <p:spPr>
            <a:xfrm>
              <a:off x="6500826" y="553054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9" name="手繪多邊形 138"/>
            <p:cNvSpPr/>
            <p:nvPr/>
          </p:nvSpPr>
          <p:spPr>
            <a:xfrm>
              <a:off x="7786709" y="553054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40,001~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50,000</a:t>
              </a: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0" name="手繪多邊形 139"/>
            <p:cNvSpPr/>
            <p:nvPr/>
          </p:nvSpPr>
          <p:spPr>
            <a:xfrm>
              <a:off x="1357290" y="553054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1" name="手繪多邊形 140"/>
            <p:cNvSpPr/>
            <p:nvPr/>
          </p:nvSpPr>
          <p:spPr>
            <a:xfrm>
              <a:off x="2643174" y="553054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工商業</a:t>
              </a: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2" name="手繪多邊形 141"/>
            <p:cNvSpPr/>
            <p:nvPr/>
          </p:nvSpPr>
          <p:spPr>
            <a:xfrm>
              <a:off x="3929058" y="5530547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3" name="手繪多邊形 142"/>
            <p:cNvSpPr/>
            <p:nvPr/>
          </p:nvSpPr>
          <p:spPr>
            <a:xfrm>
              <a:off x="5214942" y="6169973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4" name="手繪多邊形 143"/>
            <p:cNvSpPr/>
            <p:nvPr/>
          </p:nvSpPr>
          <p:spPr>
            <a:xfrm>
              <a:off x="6500826" y="6169973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1" kern="120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未婚</a:t>
              </a: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手繪多邊形 144"/>
            <p:cNvSpPr/>
            <p:nvPr/>
          </p:nvSpPr>
          <p:spPr>
            <a:xfrm>
              <a:off x="7786709" y="6169973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6" name="手繪多邊形 145"/>
            <p:cNvSpPr/>
            <p:nvPr/>
          </p:nvSpPr>
          <p:spPr>
            <a:xfrm>
              <a:off x="1357290" y="6169973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7" name="手繪多邊形 146"/>
            <p:cNvSpPr/>
            <p:nvPr/>
          </p:nvSpPr>
          <p:spPr>
            <a:xfrm>
              <a:off x="2643174" y="6169973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8" name="手繪多邊形 147"/>
            <p:cNvSpPr/>
            <p:nvPr/>
          </p:nvSpPr>
          <p:spPr>
            <a:xfrm>
              <a:off x="3929058" y="6169973"/>
              <a:ext cx="1285885" cy="616589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000" b="1" kern="120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5214942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endParaRPr lang="zh-TW" altLang="en-US" sz="2800" b="1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6500826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婚姻</a:t>
            </a:r>
            <a:endParaRPr lang="en-US" altLang="zh-TW" b="1" kern="12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狀況</a:t>
            </a:r>
            <a:endParaRPr lang="zh-TW" altLang="en-US" b="1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7786709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平均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月所得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手繪多邊形 37"/>
          <p:cNvSpPr/>
          <p:nvPr/>
        </p:nvSpPr>
        <p:spPr>
          <a:xfrm>
            <a:off x="71406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2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357290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性別</a:t>
            </a:r>
            <a:endParaRPr lang="zh-TW" altLang="en-US" sz="2800" b="1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2643174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職業</a:t>
            </a:r>
            <a:endParaRPr lang="zh-TW" altLang="en-US" sz="2800" b="1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手繪多邊形 75"/>
          <p:cNvSpPr/>
          <p:nvPr/>
        </p:nvSpPr>
        <p:spPr>
          <a:xfrm>
            <a:off x="3929058" y="1214422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年齡</a:t>
            </a:r>
            <a:endParaRPr lang="zh-TW" altLang="en-US" sz="2800" b="1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5214942" y="1831011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國中以下</a:t>
            </a:r>
            <a:endParaRPr lang="zh-TW" altLang="en-US" sz="16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手繪多邊形 79"/>
          <p:cNvSpPr/>
          <p:nvPr/>
        </p:nvSpPr>
        <p:spPr>
          <a:xfrm>
            <a:off x="6500826" y="1831011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手繪多邊形 80"/>
          <p:cNvSpPr/>
          <p:nvPr/>
        </p:nvSpPr>
        <p:spPr>
          <a:xfrm>
            <a:off x="7786709" y="1831011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手繪多邊形 81"/>
          <p:cNvSpPr/>
          <p:nvPr/>
        </p:nvSpPr>
        <p:spPr>
          <a:xfrm>
            <a:off x="71405" y="1816816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個別需求</a:t>
            </a:r>
            <a:r>
              <a:rPr lang="en-US" altLang="zh-TW" sz="14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不認同</a:t>
            </a:r>
            <a:endParaRPr lang="zh-TW" altLang="en-US" sz="14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手繪多邊形 82"/>
          <p:cNvSpPr/>
          <p:nvPr/>
        </p:nvSpPr>
        <p:spPr>
          <a:xfrm>
            <a:off x="1358144" y="1825824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女性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手繪多邊形 83"/>
          <p:cNvSpPr/>
          <p:nvPr/>
        </p:nvSpPr>
        <p:spPr>
          <a:xfrm>
            <a:off x="2643174" y="1831011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手繪多邊形 84"/>
          <p:cNvSpPr/>
          <p:nvPr/>
        </p:nvSpPr>
        <p:spPr>
          <a:xfrm>
            <a:off x="3929058" y="1831011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手繪多邊形 86"/>
          <p:cNvSpPr/>
          <p:nvPr/>
        </p:nvSpPr>
        <p:spPr>
          <a:xfrm>
            <a:off x="5214942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8" name="手繪多邊形 87"/>
          <p:cNvSpPr/>
          <p:nvPr/>
        </p:nvSpPr>
        <p:spPr>
          <a:xfrm>
            <a:off x="6500826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7786709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71406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000" tIns="36000" rIns="205186" bIns="3600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1400" kern="12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最滿意服務態度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櫃台服務人員</a:t>
            </a: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400" kern="1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手繪多邊形 90"/>
          <p:cNvSpPr/>
          <p:nvPr/>
        </p:nvSpPr>
        <p:spPr>
          <a:xfrm>
            <a:off x="1357290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2643174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手繪多邊形 92"/>
          <p:cNvSpPr/>
          <p:nvPr/>
        </p:nvSpPr>
        <p:spPr>
          <a:xfrm>
            <a:off x="3929058" y="244760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16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歲以下</a:t>
            </a:r>
            <a:endParaRPr lang="zh-TW" altLang="en-US" sz="16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" name="手繪多邊形 94"/>
          <p:cNvSpPr/>
          <p:nvPr/>
        </p:nvSpPr>
        <p:spPr>
          <a:xfrm>
            <a:off x="5214942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手繪多邊形 95"/>
          <p:cNvSpPr/>
          <p:nvPr/>
        </p:nvSpPr>
        <p:spPr>
          <a:xfrm>
            <a:off x="6500826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7" name="手繪多邊形 96"/>
          <p:cNvSpPr/>
          <p:nvPr/>
        </p:nvSpPr>
        <p:spPr>
          <a:xfrm>
            <a:off x="7786709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8" name="手繪多邊形 97"/>
          <p:cNvSpPr/>
          <p:nvPr/>
        </p:nvSpPr>
        <p:spPr>
          <a:xfrm>
            <a:off x="71406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最不滿意服務態度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安全檢查服務人員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1357290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2643174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軍公教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1" name="手繪多邊形 100"/>
          <p:cNvSpPr/>
          <p:nvPr/>
        </p:nvSpPr>
        <p:spPr>
          <a:xfrm>
            <a:off x="3929058" y="3064190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714348" y="1214422"/>
            <a:ext cx="7858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人口統   </a:t>
            </a:r>
            <a:endParaRPr lang="en-US" altLang="zh-TW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  計變數</a:t>
            </a:r>
            <a:endParaRPr lang="zh-TW" alt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2" name="直線接點 121"/>
          <p:cNvCxnSpPr>
            <a:stCxn id="38" idx="1"/>
            <a:endCxn id="38" idx="7"/>
          </p:cNvCxnSpPr>
          <p:nvPr/>
        </p:nvCxnSpPr>
        <p:spPr>
          <a:xfrm>
            <a:off x="96169" y="1232481"/>
            <a:ext cx="1236359" cy="58047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手繪多邊形 34"/>
          <p:cNvSpPr/>
          <p:nvPr/>
        </p:nvSpPr>
        <p:spPr>
          <a:xfrm>
            <a:off x="5214942" y="3680779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6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6500826" y="3680779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未婚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7793360" y="367650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20,001</a:t>
            </a:r>
            <a:r>
              <a:rPr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元以下</a:t>
            </a:r>
            <a:endParaRPr lang="zh-TW" altLang="en-US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71406" y="3680779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說明完整</a:t>
            </a:r>
            <a:r>
              <a:rPr lang="en-US" altLang="zh-TW" sz="14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kern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認同</a:t>
            </a:r>
            <a:endParaRPr lang="zh-TW" altLang="en-US" sz="14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手繪多邊形 41"/>
          <p:cNvSpPr/>
          <p:nvPr/>
        </p:nvSpPr>
        <p:spPr>
          <a:xfrm>
            <a:off x="1357290" y="3680779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2643174" y="3680779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3929058" y="3680779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歲以下</a:t>
            </a:r>
            <a:endParaRPr lang="zh-TW" altLang="en-US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5214942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研究所</a:t>
            </a:r>
            <a:endParaRPr lang="en-US" altLang="zh-TW" sz="16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endParaRPr lang="zh-TW" altLang="en-US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6500826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手繪多邊形 46"/>
          <p:cNvSpPr/>
          <p:nvPr/>
        </p:nvSpPr>
        <p:spPr>
          <a:xfrm>
            <a:off x="7786709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71406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1400" kern="12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立即服務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認同</a:t>
            </a: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400" kern="1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1357290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2643174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3929058" y="429736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5214942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國中以下</a:t>
            </a:r>
            <a:endParaRPr lang="zh-TW" altLang="en-US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6500826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手繪多邊形 53"/>
          <p:cNvSpPr/>
          <p:nvPr/>
        </p:nvSpPr>
        <p:spPr>
          <a:xfrm>
            <a:off x="7786709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手繪多邊形 54"/>
          <p:cNvSpPr/>
          <p:nvPr/>
        </p:nvSpPr>
        <p:spPr>
          <a:xfrm>
            <a:off x="71406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專業知識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認同</a:t>
            </a:r>
            <a:endParaRPr lang="zh-TW" altLang="en-US" sz="1400" kern="1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1357290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2643174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手繪多邊形 57"/>
          <p:cNvSpPr/>
          <p:nvPr/>
        </p:nvSpPr>
        <p:spPr>
          <a:xfrm>
            <a:off x="3929058" y="4913958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16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歲以下</a:t>
            </a:r>
            <a:endParaRPr lang="zh-TW" altLang="en-US" sz="16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5214942" y="553054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手繪多邊形 60"/>
          <p:cNvSpPr/>
          <p:nvPr/>
        </p:nvSpPr>
        <p:spPr>
          <a:xfrm>
            <a:off x="6500826" y="553054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手繪多邊形 61"/>
          <p:cNvSpPr/>
          <p:nvPr/>
        </p:nvSpPr>
        <p:spPr>
          <a:xfrm>
            <a:off x="7790116" y="5530485"/>
            <a:ext cx="1285200" cy="615600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40,001~50,000</a:t>
            </a:r>
            <a:r>
              <a:rPr lang="zh-TW" altLang="en-US" sz="16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zh-TW" altLang="en-US" sz="16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71406" y="553054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具信賴感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不認同</a:t>
            </a:r>
            <a:endParaRPr lang="zh-TW" altLang="en-US" sz="14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手繪多邊形 63"/>
          <p:cNvSpPr/>
          <p:nvPr/>
        </p:nvSpPr>
        <p:spPr>
          <a:xfrm>
            <a:off x="1357290" y="553054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手繪多邊形 64"/>
          <p:cNvSpPr/>
          <p:nvPr/>
        </p:nvSpPr>
        <p:spPr>
          <a:xfrm>
            <a:off x="2643174" y="553054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工商業</a:t>
            </a: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3929058" y="5530547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手繪多邊形 66"/>
          <p:cNvSpPr/>
          <p:nvPr/>
        </p:nvSpPr>
        <p:spPr>
          <a:xfrm>
            <a:off x="5214942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手繪多邊形 67"/>
          <p:cNvSpPr/>
          <p:nvPr/>
        </p:nvSpPr>
        <p:spPr>
          <a:xfrm>
            <a:off x="6500826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未婚</a:t>
            </a: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7786709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71406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保持微笑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認同</a:t>
            </a:r>
            <a:endParaRPr lang="zh-TW" altLang="en-US" sz="14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1357290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2643174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手繪多邊形 72"/>
          <p:cNvSpPr/>
          <p:nvPr/>
        </p:nvSpPr>
        <p:spPr>
          <a:xfrm>
            <a:off x="3929058" y="6169973"/>
            <a:ext cx="1285885" cy="616589"/>
          </a:xfrm>
          <a:custGeom>
            <a:avLst/>
            <a:gdLst>
              <a:gd name="connsiteX0" fmla="*/ 0 w 1949648"/>
              <a:gd name="connsiteY0" fmla="*/ 128191 h 1281906"/>
              <a:gd name="connsiteX1" fmla="*/ 37546 w 1949648"/>
              <a:gd name="connsiteY1" fmla="*/ 37546 h 1281906"/>
              <a:gd name="connsiteX2" fmla="*/ 128191 w 1949648"/>
              <a:gd name="connsiteY2" fmla="*/ 0 h 1281906"/>
              <a:gd name="connsiteX3" fmla="*/ 1821457 w 1949648"/>
              <a:gd name="connsiteY3" fmla="*/ 0 h 1281906"/>
              <a:gd name="connsiteX4" fmla="*/ 1912102 w 1949648"/>
              <a:gd name="connsiteY4" fmla="*/ 37546 h 1281906"/>
              <a:gd name="connsiteX5" fmla="*/ 1949648 w 1949648"/>
              <a:gd name="connsiteY5" fmla="*/ 128191 h 1281906"/>
              <a:gd name="connsiteX6" fmla="*/ 1949648 w 1949648"/>
              <a:gd name="connsiteY6" fmla="*/ 1153715 h 1281906"/>
              <a:gd name="connsiteX7" fmla="*/ 1912102 w 1949648"/>
              <a:gd name="connsiteY7" fmla="*/ 1244360 h 1281906"/>
              <a:gd name="connsiteX8" fmla="*/ 1821457 w 1949648"/>
              <a:gd name="connsiteY8" fmla="*/ 1281906 h 1281906"/>
              <a:gd name="connsiteX9" fmla="*/ 128191 w 1949648"/>
              <a:gd name="connsiteY9" fmla="*/ 1281906 h 1281906"/>
              <a:gd name="connsiteX10" fmla="*/ 37546 w 1949648"/>
              <a:gd name="connsiteY10" fmla="*/ 1244360 h 1281906"/>
              <a:gd name="connsiteX11" fmla="*/ 0 w 1949648"/>
              <a:gd name="connsiteY11" fmla="*/ 1153715 h 1281906"/>
              <a:gd name="connsiteX12" fmla="*/ 0 w 1949648"/>
              <a:gd name="connsiteY12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648" h="1281906">
                <a:moveTo>
                  <a:pt x="0" y="128191"/>
                </a:moveTo>
                <a:cubicBezTo>
                  <a:pt x="0" y="94193"/>
                  <a:pt x="13506" y="61587"/>
                  <a:pt x="37546" y="37546"/>
                </a:cubicBezTo>
                <a:cubicBezTo>
                  <a:pt x="61587" y="13506"/>
                  <a:pt x="94192" y="0"/>
                  <a:pt x="128191" y="0"/>
                </a:cubicBezTo>
                <a:lnTo>
                  <a:pt x="1821457" y="0"/>
                </a:lnTo>
                <a:cubicBezTo>
                  <a:pt x="1855455" y="0"/>
                  <a:pt x="1888061" y="13506"/>
                  <a:pt x="1912102" y="37546"/>
                </a:cubicBezTo>
                <a:cubicBezTo>
                  <a:pt x="1936142" y="61587"/>
                  <a:pt x="1949648" y="94192"/>
                  <a:pt x="1949648" y="128191"/>
                </a:cubicBezTo>
                <a:lnTo>
                  <a:pt x="1949648" y="1153715"/>
                </a:lnTo>
                <a:cubicBezTo>
                  <a:pt x="1949648" y="1187713"/>
                  <a:pt x="1936142" y="1220319"/>
                  <a:pt x="1912102" y="1244360"/>
                </a:cubicBezTo>
                <a:cubicBezTo>
                  <a:pt x="1888062" y="1268400"/>
                  <a:pt x="1855456" y="1281906"/>
                  <a:pt x="1821457" y="1281906"/>
                </a:cubicBezTo>
                <a:lnTo>
                  <a:pt x="128191" y="1281906"/>
                </a:lnTo>
                <a:cubicBezTo>
                  <a:pt x="94193" y="1281906"/>
                  <a:pt x="61587" y="1268400"/>
                  <a:pt x="37546" y="1244360"/>
                </a:cubicBezTo>
                <a:cubicBezTo>
                  <a:pt x="13506" y="1220319"/>
                  <a:pt x="0" y="1187714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5186" tIns="205186" rIns="205186" bIns="20518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b="1" kern="1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-71406" y="1457254"/>
            <a:ext cx="92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 smtClean="0">
                <a:solidFill>
                  <a:schemeClr val="accent3">
                    <a:lumMod val="50000"/>
                  </a:schemeClr>
                </a:solidFill>
              </a:rPr>
              <a:t>顯著差異</a:t>
            </a:r>
            <a:endParaRPr lang="en-US" altLang="zh-TW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zh-TW" altLang="en-US" sz="1000" b="1" dirty="0" smtClean="0">
                <a:solidFill>
                  <a:schemeClr val="accent3">
                    <a:lumMod val="50000"/>
                  </a:schemeClr>
                </a:solidFill>
              </a:rPr>
              <a:t>項目</a:t>
            </a:r>
            <a:endParaRPr lang="zh-TW" altLang="en-US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標題 1"/>
          <p:cNvSpPr txBox="1">
            <a:spLocks/>
          </p:cNvSpPr>
          <p:nvPr/>
        </p:nvSpPr>
        <p:spPr>
          <a:xfrm>
            <a:off x="539552" y="116632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人員服務態度</a:t>
            </a:r>
            <a:endParaRPr kumimoji="0" lang="zh-TW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1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9" grpId="0" animBg="1"/>
      <p:bldP spid="39" grpId="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76" grpId="0" animBg="1"/>
      <p:bldP spid="76" grpId="1" animBg="1"/>
      <p:bldP spid="76" grpId="2" animBg="1"/>
      <p:bldP spid="79" grpId="0" animBg="1"/>
      <p:bldP spid="82" grpId="0" animBg="1"/>
      <p:bldP spid="83" grpId="0" animBg="1"/>
      <p:bldP spid="90" grpId="0" animBg="1"/>
      <p:bldP spid="92" grpId="0" animBg="1"/>
      <p:bldP spid="93" grpId="0" animBg="1"/>
      <p:bldP spid="98" grpId="0" animBg="1"/>
      <p:bldP spid="100" grpId="0" animBg="1"/>
      <p:bldP spid="36" grpId="0" animBg="1"/>
      <p:bldP spid="37" grpId="0" animBg="1"/>
      <p:bldP spid="40" grpId="0" animBg="1"/>
      <p:bldP spid="43" grpId="0" animBg="1"/>
      <p:bldP spid="44" grpId="0" animBg="1"/>
      <p:bldP spid="45" grpId="0" animBg="1"/>
      <p:bldP spid="48" grpId="0" animBg="1"/>
      <p:bldP spid="50" grpId="0" animBg="1"/>
      <p:bldP spid="52" grpId="0" animBg="1"/>
      <p:bldP spid="55" grpId="0" animBg="1"/>
      <p:bldP spid="57" grpId="0" animBg="1"/>
      <p:bldP spid="58" grpId="0" animBg="1"/>
      <p:bldP spid="62" grpId="0" animBg="1"/>
      <p:bldP spid="63" grpId="0" animBg="1"/>
      <p:bldP spid="65" grpId="0" animBg="1"/>
      <p:bldP spid="68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書卷 (垂直) 20"/>
          <p:cNvSpPr/>
          <p:nvPr/>
        </p:nvSpPr>
        <p:spPr>
          <a:xfrm>
            <a:off x="251520" y="188640"/>
            <a:ext cx="8316416" cy="6381328"/>
          </a:xfrm>
          <a:prstGeom prst="verticalScroll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159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87624" y="188640"/>
            <a:ext cx="7344816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變異數分析 </a:t>
            </a: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–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硬體設施</a:t>
            </a:r>
            <a:endParaRPr kumimoji="0" lang="zh-TW" altLang="en-US" sz="44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763688" y="1052736"/>
            <a:ext cx="244827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管理效率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建築外觀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指標動線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零售餐飲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對外交通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停車場充足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停車場收費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服務人員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辦理登機手續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抵境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機場保安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499992" y="1124744"/>
            <a:ext cx="259228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衛生清潔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行李處理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手推車取用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手推車狀況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洗手間充足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航廈聯通方式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漏水處理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各項服務設施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候機空間舒適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21"/>
          <p:cNvGrpSpPr/>
          <p:nvPr/>
        </p:nvGrpSpPr>
        <p:grpSpPr>
          <a:xfrm>
            <a:off x="6765466" y="4926552"/>
            <a:ext cx="1107996" cy="518672"/>
            <a:chOff x="6765466" y="4869160"/>
            <a:chExt cx="1107996" cy="518672"/>
          </a:xfrm>
        </p:grpSpPr>
        <p:sp>
          <p:nvSpPr>
            <p:cNvPr id="110" name="橢圓 109"/>
            <p:cNvSpPr/>
            <p:nvPr/>
          </p:nvSpPr>
          <p:spPr>
            <a:xfrm rot="20034424">
              <a:off x="6830500" y="4869160"/>
              <a:ext cx="1008112" cy="504056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 rot="19527623">
              <a:off x="6765466" y="4926167"/>
              <a:ext cx="110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無影響</a:t>
              </a:r>
              <a:endPara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19"/>
          <p:cNvGrpSpPr/>
          <p:nvPr/>
        </p:nvGrpSpPr>
        <p:grpSpPr>
          <a:xfrm>
            <a:off x="2000232" y="2500306"/>
            <a:ext cx="4185821" cy="1357441"/>
            <a:chOff x="1476288" y="4168527"/>
            <a:chExt cx="4185821" cy="1357441"/>
          </a:xfrm>
        </p:grpSpPr>
        <p:sp>
          <p:nvSpPr>
            <p:cNvPr id="17" name="橢圓 16"/>
            <p:cNvSpPr/>
            <p:nvPr/>
          </p:nvSpPr>
          <p:spPr>
            <a:xfrm rot="20034424">
              <a:off x="1476288" y="4211321"/>
              <a:ext cx="3804847" cy="1314647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 rot="19527623">
              <a:off x="1802752" y="4168527"/>
              <a:ext cx="3859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皆有影響</a:t>
              </a:r>
              <a:endParaRPr lang="zh-TW" alt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22"/>
          <p:cNvGrpSpPr/>
          <p:nvPr/>
        </p:nvGrpSpPr>
        <p:grpSpPr>
          <a:xfrm>
            <a:off x="6876256" y="5502616"/>
            <a:ext cx="1107996" cy="518672"/>
            <a:chOff x="6765466" y="4869160"/>
            <a:chExt cx="1107996" cy="518672"/>
          </a:xfrm>
        </p:grpSpPr>
        <p:sp>
          <p:nvSpPr>
            <p:cNvPr id="24" name="橢圓 23"/>
            <p:cNvSpPr/>
            <p:nvPr/>
          </p:nvSpPr>
          <p:spPr>
            <a:xfrm rot="20034424">
              <a:off x="6830500" y="4869160"/>
              <a:ext cx="1008112" cy="504056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 rot="19527623">
              <a:off x="6765466" y="4926167"/>
              <a:ext cx="110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無影響</a:t>
              </a:r>
              <a:endPara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596172" y="5157192"/>
            <a:ext cx="23775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吸菸室方便性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計程車收費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書卷 (垂直) 20"/>
          <p:cNvSpPr/>
          <p:nvPr/>
        </p:nvSpPr>
        <p:spPr>
          <a:xfrm>
            <a:off x="251520" y="188640"/>
            <a:ext cx="8316416" cy="6381328"/>
          </a:xfrm>
          <a:prstGeom prst="verticalScroll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159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87624" y="188640"/>
            <a:ext cx="7344816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變異數分析 </a:t>
            </a: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–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軟體設施</a:t>
            </a:r>
            <a:endParaRPr kumimoji="0" lang="zh-TW" altLang="en-US" sz="44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2357422" y="1071546"/>
            <a:ext cx="385765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人員服務說明完整</a:t>
            </a: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人員提供立即性服務</a:t>
            </a: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人員具有專業知識</a:t>
            </a: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人員具有高度服務意願</a:t>
            </a: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人員具有信賴感</a:t>
            </a: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人員保持微笑</a:t>
            </a:r>
            <a:endParaRPr lang="en-US" altLang="zh-TW" sz="2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/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2" name="群組 21"/>
          <p:cNvGrpSpPr/>
          <p:nvPr/>
        </p:nvGrpSpPr>
        <p:grpSpPr>
          <a:xfrm>
            <a:off x="6215074" y="4929198"/>
            <a:ext cx="1107996" cy="518672"/>
            <a:chOff x="6765466" y="4869160"/>
            <a:chExt cx="1107996" cy="518672"/>
          </a:xfrm>
        </p:grpSpPr>
        <p:sp>
          <p:nvSpPr>
            <p:cNvPr id="110" name="橢圓 109"/>
            <p:cNvSpPr/>
            <p:nvPr/>
          </p:nvSpPr>
          <p:spPr>
            <a:xfrm rot="20034424">
              <a:off x="6830500" y="4869160"/>
              <a:ext cx="1008112" cy="504056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 rot="19527623">
              <a:off x="6765466" y="4926167"/>
              <a:ext cx="110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無影響</a:t>
              </a:r>
              <a:endPara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19"/>
          <p:cNvGrpSpPr/>
          <p:nvPr/>
        </p:nvGrpSpPr>
        <p:grpSpPr>
          <a:xfrm>
            <a:off x="2000232" y="2500306"/>
            <a:ext cx="4185821" cy="1357441"/>
            <a:chOff x="1476288" y="4168527"/>
            <a:chExt cx="4185821" cy="1357441"/>
          </a:xfrm>
        </p:grpSpPr>
        <p:sp>
          <p:nvSpPr>
            <p:cNvPr id="17" name="橢圓 16"/>
            <p:cNvSpPr/>
            <p:nvPr/>
          </p:nvSpPr>
          <p:spPr>
            <a:xfrm rot="20034424">
              <a:off x="1476288" y="4211321"/>
              <a:ext cx="3804847" cy="1314647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 rot="19527623">
              <a:off x="1802752" y="4168527"/>
              <a:ext cx="3859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皆有影響</a:t>
              </a:r>
              <a:endParaRPr lang="zh-TW" alt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22"/>
          <p:cNvGrpSpPr/>
          <p:nvPr/>
        </p:nvGrpSpPr>
        <p:grpSpPr>
          <a:xfrm>
            <a:off x="6357950" y="5500702"/>
            <a:ext cx="1107996" cy="518672"/>
            <a:chOff x="6765466" y="4869160"/>
            <a:chExt cx="1107996" cy="518672"/>
          </a:xfrm>
        </p:grpSpPr>
        <p:sp>
          <p:nvSpPr>
            <p:cNvPr id="24" name="橢圓 23"/>
            <p:cNvSpPr/>
            <p:nvPr/>
          </p:nvSpPr>
          <p:spPr>
            <a:xfrm rot="20034424">
              <a:off x="6830500" y="4869160"/>
              <a:ext cx="1008112" cy="504056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 rot="19527623">
              <a:off x="6765466" y="4926167"/>
              <a:ext cx="110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無影響</a:t>
              </a:r>
              <a:endPara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2500298" y="4857760"/>
            <a:ext cx="3839513" cy="166199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人員未注意個別性需求</a:t>
            </a:r>
            <a:endParaRPr lang="en-US" altLang="zh-TW" sz="2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/>
              </a:rPr>
              <a:t>人員因忙碌疏於回應</a:t>
            </a:r>
            <a:endParaRPr lang="zh-TW" altLang="en-US" sz="2800" b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>
          <a:xfrm>
            <a:off x="3428992" y="5429264"/>
            <a:ext cx="5000660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0" y="1772816"/>
            <a:ext cx="7236296" cy="1944216"/>
          </a:xfrm>
          <a:prstGeom prst="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11000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83968" y="4869160"/>
            <a:ext cx="2304256" cy="1512168"/>
          </a:xfrm>
          <a:prstGeom prst="rect">
            <a:avLst/>
          </a:prstGeom>
          <a:gradFill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>
              <a:rot lat="600000" lon="1800000" rev="0"/>
            </a:camera>
            <a:lightRig rig="balanced" dir="t"/>
          </a:scene3d>
          <a:sp3d extrusionH="76200" contourW="12700" prstMaterial="matte">
            <a:bevelB w="0" h="1778000" prst="artDeco"/>
            <a:extrusionClr>
              <a:schemeClr val="accent5">
                <a:lumMod val="50000"/>
              </a:schemeClr>
            </a:extrusionClr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低度滿意度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分以下</a:t>
            </a:r>
          </a:p>
        </p:txBody>
      </p:sp>
      <p:sp>
        <p:nvSpPr>
          <p:cNvPr id="10" name="矩形 9"/>
          <p:cNvSpPr/>
          <p:nvPr/>
        </p:nvSpPr>
        <p:spPr>
          <a:xfrm>
            <a:off x="4788024" y="3356992"/>
            <a:ext cx="2304256" cy="1512168"/>
          </a:xfrm>
          <a:prstGeom prst="rect">
            <a:avLst/>
          </a:prstGeom>
          <a:gradFill>
            <a:gsLst>
              <a:gs pos="55000">
                <a:srgbClr val="4BD0FF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0"/>
          </a:gradFill>
          <a:ln>
            <a:noFill/>
          </a:ln>
          <a:scene3d>
            <a:camera prst="isometricLeftDown">
              <a:rot lat="600000" lon="1800000" rev="0"/>
            </a:camera>
            <a:lightRig rig="balanced" dir="t"/>
          </a:scene3d>
          <a:sp3d extrusionH="76200" contourW="12700" prstMaterial="matte">
            <a:bevelB w="0" h="1778000" prst="artDeco"/>
            <a:extrusionClr>
              <a:schemeClr val="accent5">
                <a:lumMod val="50000"/>
              </a:schemeClr>
            </a:extrusionClr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中度滿意度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~7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6" name="矩形 5"/>
          <p:cNvSpPr/>
          <p:nvPr/>
        </p:nvSpPr>
        <p:spPr>
          <a:xfrm>
            <a:off x="5364088" y="1844824"/>
            <a:ext cx="2304256" cy="1512168"/>
          </a:xfrm>
          <a:prstGeom prst="rect">
            <a:avLst/>
          </a:prstGeom>
          <a:gradFill>
            <a:gsLst>
              <a:gs pos="55000">
                <a:srgbClr val="93DBFB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0"/>
          </a:gradFill>
          <a:ln>
            <a:noFill/>
          </a:ln>
          <a:scene3d>
            <a:camera prst="isometricLeftDown">
              <a:rot lat="600000" lon="1800000" rev="0"/>
            </a:camera>
            <a:lightRig rig="balanced" dir="t"/>
          </a:scene3d>
          <a:sp3d extrusionH="76200" contourW="12700" prstMaterial="matte">
            <a:bevelB w="0" h="1778000" prst="artDeco"/>
            <a:extrusionClr>
              <a:schemeClr val="accent5">
                <a:lumMod val="50000"/>
              </a:schemeClr>
            </a:extrusionClr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高度滿意度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分以上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43608" y="476672"/>
            <a:ext cx="7344816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DH</a:t>
            </a:r>
            <a:r>
              <a:rPr lang="zh-TW" alt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分層</a:t>
            </a:r>
            <a:endParaRPr kumimoji="0" lang="zh-TW" altLang="en-US" sz="44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785926"/>
            <a:ext cx="61870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將整體分數分成三個層</a:t>
            </a:r>
            <a:r>
              <a:rPr lang="zh-TW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別</a:t>
            </a:r>
            <a:endParaRPr lang="en-US" altLang="zh-TW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進行交叉分析</a:t>
            </a:r>
            <a:endParaRPr lang="zh-TW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055 0.02639 L -0.09254 0.02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標題 1"/>
          <p:cNvSpPr txBox="1">
            <a:spLocks/>
          </p:cNvSpPr>
          <p:nvPr/>
        </p:nvSpPr>
        <p:spPr>
          <a:xfrm>
            <a:off x="1043608" y="332656"/>
            <a:ext cx="7344816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DH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分層 </a:t>
            </a: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– 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整體分數卡方分析</a:t>
            </a:r>
            <a:endParaRPr kumimoji="0" lang="zh-TW" altLang="en-US" sz="44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2" name="群組 88"/>
          <p:cNvGrpSpPr/>
          <p:nvPr/>
        </p:nvGrpSpPr>
        <p:grpSpPr>
          <a:xfrm>
            <a:off x="457555" y="2131210"/>
            <a:ext cx="8218901" cy="651364"/>
            <a:chOff x="169523" y="2131210"/>
            <a:chExt cx="8218901" cy="651364"/>
          </a:xfrm>
        </p:grpSpPr>
        <p:sp>
          <p:nvSpPr>
            <p:cNvPr id="83" name="手繪多邊形 82"/>
            <p:cNvSpPr/>
            <p:nvPr/>
          </p:nvSpPr>
          <p:spPr>
            <a:xfrm>
              <a:off x="1907704" y="2132856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7.432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手繪多邊形 57"/>
            <p:cNvSpPr/>
            <p:nvPr/>
          </p:nvSpPr>
          <p:spPr>
            <a:xfrm>
              <a:off x="4067944" y="2132856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2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手繪多邊形 58"/>
            <p:cNvSpPr/>
            <p:nvPr/>
          </p:nvSpPr>
          <p:spPr>
            <a:xfrm>
              <a:off x="6228184" y="2132856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0.024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169523" y="2131210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性別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110"/>
          <p:cNvGrpSpPr/>
          <p:nvPr/>
        </p:nvGrpSpPr>
        <p:grpSpPr>
          <a:xfrm>
            <a:off x="467544" y="2780928"/>
            <a:ext cx="8208912" cy="649718"/>
            <a:chOff x="179512" y="2780928"/>
            <a:chExt cx="8208912" cy="649718"/>
          </a:xfrm>
        </p:grpSpPr>
        <p:sp>
          <p:nvSpPr>
            <p:cNvPr id="60" name="手繪多邊形 59"/>
            <p:cNvSpPr/>
            <p:nvPr/>
          </p:nvSpPr>
          <p:spPr>
            <a:xfrm>
              <a:off x="1907704" y="2780928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5.370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179512" y="2780928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婚姻狀況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手繪多邊形 65"/>
            <p:cNvSpPr/>
            <p:nvPr/>
          </p:nvSpPr>
          <p:spPr>
            <a:xfrm>
              <a:off x="4067944" y="2780928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2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手繪多邊形 77"/>
            <p:cNvSpPr/>
            <p:nvPr/>
          </p:nvSpPr>
          <p:spPr>
            <a:xfrm>
              <a:off x="6228184" y="2780928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0.068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109"/>
          <p:cNvGrpSpPr/>
          <p:nvPr/>
        </p:nvGrpSpPr>
        <p:grpSpPr>
          <a:xfrm>
            <a:off x="467544" y="3429000"/>
            <a:ext cx="8208912" cy="649718"/>
            <a:chOff x="179512" y="3429000"/>
            <a:chExt cx="8208912" cy="649718"/>
          </a:xfrm>
        </p:grpSpPr>
        <p:sp>
          <p:nvSpPr>
            <p:cNvPr id="61" name="手繪多邊形 60"/>
            <p:cNvSpPr/>
            <p:nvPr/>
          </p:nvSpPr>
          <p:spPr>
            <a:xfrm>
              <a:off x="1907704" y="3429000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2.606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手繪多邊形 45"/>
            <p:cNvSpPr/>
            <p:nvPr/>
          </p:nvSpPr>
          <p:spPr>
            <a:xfrm>
              <a:off x="179512" y="3429000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出國次數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4067944" y="3429000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4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手繪多邊形 71"/>
            <p:cNvSpPr/>
            <p:nvPr/>
          </p:nvSpPr>
          <p:spPr>
            <a:xfrm>
              <a:off x="6228184" y="3429000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0.626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107"/>
          <p:cNvGrpSpPr/>
          <p:nvPr/>
        </p:nvGrpSpPr>
        <p:grpSpPr>
          <a:xfrm>
            <a:off x="467544" y="4077072"/>
            <a:ext cx="8208912" cy="649718"/>
            <a:chOff x="179512" y="4077072"/>
            <a:chExt cx="8208912" cy="649718"/>
          </a:xfrm>
        </p:grpSpPr>
        <p:sp>
          <p:nvSpPr>
            <p:cNvPr id="62" name="手繪多邊形 61"/>
            <p:cNvSpPr/>
            <p:nvPr/>
          </p:nvSpPr>
          <p:spPr>
            <a:xfrm>
              <a:off x="1907704" y="4077072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23.606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手繪多邊形 46"/>
            <p:cNvSpPr/>
            <p:nvPr/>
          </p:nvSpPr>
          <p:spPr>
            <a:xfrm>
              <a:off x="179512" y="4077072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職業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手繪多邊形 67"/>
            <p:cNvSpPr/>
            <p:nvPr/>
          </p:nvSpPr>
          <p:spPr>
            <a:xfrm>
              <a:off x="4067944" y="4077072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手繪多邊形 72"/>
            <p:cNvSpPr/>
            <p:nvPr/>
          </p:nvSpPr>
          <p:spPr>
            <a:xfrm>
              <a:off x="6228184" y="4077072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0.009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" name="群組 108"/>
          <p:cNvGrpSpPr/>
          <p:nvPr/>
        </p:nvGrpSpPr>
        <p:grpSpPr>
          <a:xfrm>
            <a:off x="467544" y="4725144"/>
            <a:ext cx="8208912" cy="649718"/>
            <a:chOff x="179512" y="4725144"/>
            <a:chExt cx="8208912" cy="649718"/>
          </a:xfrm>
        </p:grpSpPr>
        <p:sp>
          <p:nvSpPr>
            <p:cNvPr id="63" name="手繪多邊形 62"/>
            <p:cNvSpPr/>
            <p:nvPr/>
          </p:nvSpPr>
          <p:spPr>
            <a:xfrm>
              <a:off x="1907704" y="4725144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33.964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手繪多邊形 51"/>
            <p:cNvSpPr/>
            <p:nvPr/>
          </p:nvSpPr>
          <p:spPr>
            <a:xfrm>
              <a:off x="179512" y="4725144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年齡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手繪多邊形 68"/>
            <p:cNvSpPr/>
            <p:nvPr/>
          </p:nvSpPr>
          <p:spPr>
            <a:xfrm>
              <a:off x="4067944" y="4725144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8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手繪多邊形 73"/>
            <p:cNvSpPr/>
            <p:nvPr/>
          </p:nvSpPr>
          <p:spPr>
            <a:xfrm>
              <a:off x="6228184" y="4725144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0.000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105"/>
          <p:cNvGrpSpPr/>
          <p:nvPr/>
        </p:nvGrpSpPr>
        <p:grpSpPr>
          <a:xfrm>
            <a:off x="467544" y="5373216"/>
            <a:ext cx="8208912" cy="649718"/>
            <a:chOff x="179512" y="5373216"/>
            <a:chExt cx="8208912" cy="649718"/>
          </a:xfrm>
        </p:grpSpPr>
        <p:sp>
          <p:nvSpPr>
            <p:cNvPr id="64" name="手繪多邊形 63"/>
            <p:cNvSpPr/>
            <p:nvPr/>
          </p:nvSpPr>
          <p:spPr>
            <a:xfrm>
              <a:off x="1907704" y="5373216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14.759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手繪多邊形 52"/>
            <p:cNvSpPr/>
            <p:nvPr/>
          </p:nvSpPr>
          <p:spPr>
            <a:xfrm>
              <a:off x="179512" y="5373216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學歷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手繪多邊形 69"/>
            <p:cNvSpPr/>
            <p:nvPr/>
          </p:nvSpPr>
          <p:spPr>
            <a:xfrm>
              <a:off x="4067944" y="5373216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8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" name="手繪多邊形 74"/>
            <p:cNvSpPr/>
            <p:nvPr/>
          </p:nvSpPr>
          <p:spPr>
            <a:xfrm>
              <a:off x="6228184" y="5373216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0.064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104"/>
          <p:cNvGrpSpPr/>
          <p:nvPr/>
        </p:nvGrpSpPr>
        <p:grpSpPr>
          <a:xfrm>
            <a:off x="467544" y="6021288"/>
            <a:ext cx="8208912" cy="649718"/>
            <a:chOff x="179512" y="6021288"/>
            <a:chExt cx="8208912" cy="649718"/>
          </a:xfrm>
        </p:grpSpPr>
        <p:sp>
          <p:nvSpPr>
            <p:cNvPr id="65" name="手繪多邊形 64"/>
            <p:cNvSpPr/>
            <p:nvPr/>
          </p:nvSpPr>
          <p:spPr>
            <a:xfrm>
              <a:off x="1907704" y="6021288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25.254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手繪多邊形 53"/>
            <p:cNvSpPr/>
            <p:nvPr/>
          </p:nvSpPr>
          <p:spPr>
            <a:xfrm>
              <a:off x="179512" y="6021288"/>
              <a:ext cx="1766328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平均所得</a:t>
              </a:r>
              <a:endParaRPr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4067944" y="6021288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" name="手繪多邊形 76"/>
            <p:cNvSpPr/>
            <p:nvPr/>
          </p:nvSpPr>
          <p:spPr>
            <a:xfrm>
              <a:off x="6228184" y="6021288"/>
              <a:ext cx="2160240" cy="64971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rgbClr val="EEFCF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0.005</a:t>
              </a:r>
              <a:endParaRPr lang="zh-TW" altLang="en-US" sz="2000" b="1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7956376" y="2132856"/>
            <a:ext cx="932872" cy="903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956376" y="4005064"/>
            <a:ext cx="932872" cy="903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956376" y="4725144"/>
            <a:ext cx="932872" cy="903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956376" y="5954373"/>
            <a:ext cx="932872" cy="903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群組 116"/>
          <p:cNvGrpSpPr/>
          <p:nvPr/>
        </p:nvGrpSpPr>
        <p:grpSpPr>
          <a:xfrm>
            <a:off x="467544" y="1196752"/>
            <a:ext cx="8190755" cy="936104"/>
            <a:chOff x="467544" y="1196752"/>
            <a:chExt cx="8190755" cy="936104"/>
          </a:xfrm>
        </p:grpSpPr>
        <p:sp>
          <p:nvSpPr>
            <p:cNvPr id="56" name="手繪多邊形 55"/>
            <p:cNvSpPr/>
            <p:nvPr/>
          </p:nvSpPr>
          <p:spPr>
            <a:xfrm>
              <a:off x="4365965" y="1196752"/>
              <a:ext cx="2132094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自由度</a:t>
              </a:r>
              <a:endParaRPr lang="zh-TW" altLang="en-US" sz="3200" b="1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2233871" y="1214422"/>
              <a:ext cx="2132094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卡方值</a:t>
              </a:r>
              <a:endParaRPr lang="zh-TW" altLang="en-US" sz="3200" b="1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手繪多邊形 56"/>
            <p:cNvSpPr/>
            <p:nvPr/>
          </p:nvSpPr>
          <p:spPr>
            <a:xfrm>
              <a:off x="6526205" y="1196752"/>
              <a:ext cx="2132094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3200" b="1" kern="120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P-value</a:t>
              </a:r>
              <a:endParaRPr lang="zh-TW" altLang="en-US" sz="3200" b="1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6" name="手繪多邊形 115"/>
            <p:cNvSpPr/>
            <p:nvPr/>
          </p:nvSpPr>
          <p:spPr>
            <a:xfrm>
              <a:off x="467544" y="1216068"/>
              <a:ext cx="1772054" cy="916788"/>
            </a:xfrm>
            <a:custGeom>
              <a:avLst/>
              <a:gdLst>
                <a:gd name="connsiteX0" fmla="*/ 0 w 1949648"/>
                <a:gd name="connsiteY0" fmla="*/ 128191 h 1281906"/>
                <a:gd name="connsiteX1" fmla="*/ 37546 w 1949648"/>
                <a:gd name="connsiteY1" fmla="*/ 37546 h 1281906"/>
                <a:gd name="connsiteX2" fmla="*/ 128191 w 1949648"/>
                <a:gd name="connsiteY2" fmla="*/ 0 h 1281906"/>
                <a:gd name="connsiteX3" fmla="*/ 1821457 w 1949648"/>
                <a:gd name="connsiteY3" fmla="*/ 0 h 1281906"/>
                <a:gd name="connsiteX4" fmla="*/ 1912102 w 1949648"/>
                <a:gd name="connsiteY4" fmla="*/ 37546 h 1281906"/>
                <a:gd name="connsiteX5" fmla="*/ 1949648 w 1949648"/>
                <a:gd name="connsiteY5" fmla="*/ 128191 h 1281906"/>
                <a:gd name="connsiteX6" fmla="*/ 1949648 w 1949648"/>
                <a:gd name="connsiteY6" fmla="*/ 1153715 h 1281906"/>
                <a:gd name="connsiteX7" fmla="*/ 1912102 w 1949648"/>
                <a:gd name="connsiteY7" fmla="*/ 1244360 h 1281906"/>
                <a:gd name="connsiteX8" fmla="*/ 1821457 w 1949648"/>
                <a:gd name="connsiteY8" fmla="*/ 1281906 h 1281906"/>
                <a:gd name="connsiteX9" fmla="*/ 128191 w 1949648"/>
                <a:gd name="connsiteY9" fmla="*/ 1281906 h 1281906"/>
                <a:gd name="connsiteX10" fmla="*/ 37546 w 1949648"/>
                <a:gd name="connsiteY10" fmla="*/ 1244360 h 1281906"/>
                <a:gd name="connsiteX11" fmla="*/ 0 w 1949648"/>
                <a:gd name="connsiteY11" fmla="*/ 1153715 h 1281906"/>
                <a:gd name="connsiteX12" fmla="*/ 0 w 1949648"/>
                <a:gd name="connsiteY12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648" h="1281906">
                  <a:moveTo>
                    <a:pt x="0" y="128191"/>
                  </a:moveTo>
                  <a:cubicBezTo>
                    <a:pt x="0" y="94193"/>
                    <a:pt x="13506" y="61587"/>
                    <a:pt x="37546" y="37546"/>
                  </a:cubicBezTo>
                  <a:cubicBezTo>
                    <a:pt x="61587" y="13506"/>
                    <a:pt x="94192" y="0"/>
                    <a:pt x="128191" y="0"/>
                  </a:cubicBezTo>
                  <a:lnTo>
                    <a:pt x="1821457" y="0"/>
                  </a:lnTo>
                  <a:cubicBezTo>
                    <a:pt x="1855455" y="0"/>
                    <a:pt x="1888061" y="13506"/>
                    <a:pt x="1912102" y="37546"/>
                  </a:cubicBezTo>
                  <a:cubicBezTo>
                    <a:pt x="1936142" y="61587"/>
                    <a:pt x="1949648" y="94192"/>
                    <a:pt x="1949648" y="128191"/>
                  </a:cubicBezTo>
                  <a:lnTo>
                    <a:pt x="1949648" y="1153715"/>
                  </a:lnTo>
                  <a:cubicBezTo>
                    <a:pt x="1949648" y="1187713"/>
                    <a:pt x="1936142" y="1220319"/>
                    <a:pt x="1912102" y="1244360"/>
                  </a:cubicBezTo>
                  <a:cubicBezTo>
                    <a:pt x="1888062" y="1268400"/>
                    <a:pt x="1855456" y="1281906"/>
                    <a:pt x="1821457" y="1281906"/>
                  </a:cubicBezTo>
                  <a:lnTo>
                    <a:pt x="128191" y="1281906"/>
                  </a:lnTo>
                  <a:cubicBezTo>
                    <a:pt x="94193" y="1281906"/>
                    <a:pt x="61587" y="1268400"/>
                    <a:pt x="37546" y="1244360"/>
                  </a:cubicBezTo>
                  <a:cubicBezTo>
                    <a:pt x="13506" y="1220319"/>
                    <a:pt x="0" y="1187714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5186" tIns="205186" rIns="205186" bIns="20518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200" b="1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0"/>
          <p:cNvGrpSpPr/>
          <p:nvPr/>
        </p:nvGrpSpPr>
        <p:grpSpPr>
          <a:xfrm>
            <a:off x="7786710" y="571480"/>
            <a:ext cx="10787138" cy="5715040"/>
            <a:chOff x="-928726" y="1714488"/>
            <a:chExt cx="10787138" cy="5715040"/>
          </a:xfrm>
        </p:grpSpPr>
        <p:pic>
          <p:nvPicPr>
            <p:cNvPr id="15362" name="Picture 2" descr="C:\Users\Administrator\Desktop\15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28726" y="2857496"/>
              <a:ext cx="2570166" cy="1927625"/>
            </a:xfrm>
            <a:prstGeom prst="rect">
              <a:avLst/>
            </a:prstGeom>
            <a:noFill/>
          </p:spPr>
        </p:pic>
        <p:sp>
          <p:nvSpPr>
            <p:cNvPr id="15" name="圓角矩形 14"/>
            <p:cNvSpPr/>
            <p:nvPr/>
          </p:nvSpPr>
          <p:spPr>
            <a:xfrm>
              <a:off x="1785918" y="1714488"/>
              <a:ext cx="928694" cy="57150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研究動機與目的</a:t>
              </a:r>
              <a:r>
                <a:rPr lang="en-US" altLang="zh-TW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林珊慈</a:t>
              </a:r>
              <a:endParaRPr lang="zh-TW" alt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571868" y="1714488"/>
              <a:ext cx="928694" cy="564360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文獻探討</a:t>
              </a:r>
              <a:r>
                <a:rPr lang="en-US" altLang="zh-TW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吳麗如</a:t>
              </a:r>
              <a:endParaRPr lang="zh-TW" alt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5357818" y="1714488"/>
              <a:ext cx="928694" cy="564360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研究設計</a:t>
              </a:r>
              <a:r>
                <a:rPr lang="en-US" altLang="zh-TW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林怡男</a:t>
              </a:r>
              <a:endParaRPr lang="zh-TW" alt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8929718" y="1714488"/>
              <a:ext cx="928694" cy="55007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結論與建議</a:t>
              </a:r>
              <a:r>
                <a:rPr lang="en-US" altLang="zh-TW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林邵鵬</a:t>
              </a:r>
              <a:endParaRPr lang="zh-TW" alt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7143768" y="1714488"/>
              <a:ext cx="928694" cy="55721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資料分析</a:t>
              </a:r>
              <a:r>
                <a:rPr lang="en-US" altLang="zh-TW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謝靜怡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zh-TW" altLang="en-US" sz="32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蔡宜晉</a:t>
              </a:r>
              <a:endParaRPr lang="zh-TW" alt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V="1">
              <a:off x="2714612" y="3714752"/>
              <a:ext cx="857256" cy="35719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6286512" y="3714752"/>
              <a:ext cx="857256" cy="1588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4500562" y="3714752"/>
              <a:ext cx="857256" cy="1588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8072462" y="3714752"/>
              <a:ext cx="857256" cy="1588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33"/>
          <p:cNvGrpSpPr/>
          <p:nvPr/>
        </p:nvGrpSpPr>
        <p:grpSpPr>
          <a:xfrm>
            <a:off x="-2057400" y="1214422"/>
            <a:ext cx="4114800" cy="4343400"/>
            <a:chOff x="-2057400" y="1214422"/>
            <a:chExt cx="4114800" cy="4343400"/>
          </a:xfrm>
        </p:grpSpPr>
        <p:sp>
          <p:nvSpPr>
            <p:cNvPr id="32" name="Oval 100"/>
            <p:cNvSpPr>
              <a:spLocks noChangeArrowheads="1"/>
            </p:cNvSpPr>
            <p:nvPr/>
          </p:nvSpPr>
          <p:spPr bwMode="gray">
            <a:xfrm>
              <a:off x="-2057400" y="1214422"/>
              <a:ext cx="4114800" cy="4343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14282" y="2000240"/>
              <a:ext cx="861774" cy="26432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報告大綱</a:t>
              </a:r>
              <a:endParaRPr lang="zh-TW" altLang="en-US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0.2585 C -0.16424 0.24555 -0.25799 0.2326 -0.30747 0.20994 C -0.3566 0.18682 -0.34549 0.15006 -0.36528 0.12185 C -0.38542 0.09341 -0.40938 0.08671 -0.4276 0.03931 C -0.44566 -0.00786 -0.45434 -0.15769 -0.475 -0.16277 C -0.49566 -0.16786 -0.52118 -0.01526 -0.55139 0.00925 C -0.5816 0.03376 -0.61163 -0.01271 -0.65625 -0.01526 C -0.70087 -0.0178 -0.7783 -0.00647 -0.81962 -0.00647 C -0.86094 -0.00647 -0.87604 -0.01202 -0.90469 -0.01526 C -0.93333 -0.0185 -0.96267 -0.03237 -0.99115 -0.02613 C -1.01962 -0.01988 -1.0474 0.01318 -1.07517 0.02266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107504" y="1268760"/>
          <a:ext cx="8784976" cy="532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甜甜圈 7"/>
          <p:cNvSpPr/>
          <p:nvPr/>
        </p:nvSpPr>
        <p:spPr>
          <a:xfrm>
            <a:off x="6929438" y="1285875"/>
            <a:ext cx="857250" cy="428625"/>
          </a:xfrm>
          <a:prstGeom prst="donut">
            <a:avLst>
              <a:gd name="adj" fmla="val 14680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3857625" y="5643563"/>
            <a:ext cx="857250" cy="428625"/>
          </a:xfrm>
          <a:prstGeom prst="donut">
            <a:avLst>
              <a:gd name="adj" fmla="val 14680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向左箭號 9"/>
          <p:cNvSpPr/>
          <p:nvPr/>
        </p:nvSpPr>
        <p:spPr>
          <a:xfrm rot="21187688">
            <a:off x="4160838" y="1501775"/>
            <a:ext cx="2428875" cy="428625"/>
          </a:xfrm>
          <a:prstGeom prst="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/>
          </a:p>
        </p:txBody>
      </p:sp>
      <p:sp>
        <p:nvSpPr>
          <p:cNvPr id="11" name="TextBox 1"/>
          <p:cNvSpPr txBox="1"/>
          <p:nvPr/>
        </p:nvSpPr>
        <p:spPr>
          <a:xfrm rot="316993">
            <a:off x="1163638" y="1466850"/>
            <a:ext cx="2413000" cy="576263"/>
          </a:xfrm>
          <a:prstGeom prst="rect">
            <a:avLst/>
          </a:prstGeom>
          <a:solidFill>
            <a:srgbClr val="E8080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18900000" sx="101000" sy="101000" algn="bl" rotWithShape="0">
              <a:prstClr val="black">
                <a:alpha val="32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700" dirty="0" smtClean="0">
                <a:solidFill>
                  <a:sysClr val="window" lastClr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辦理登機手續</a:t>
            </a:r>
            <a:endParaRPr lang="en-US" sz="2700" dirty="0">
              <a:solidFill>
                <a:sysClr val="window" lastClr="FFFF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向左箭號 11"/>
          <p:cNvSpPr/>
          <p:nvPr/>
        </p:nvSpPr>
        <p:spPr>
          <a:xfrm rot="1177499">
            <a:off x="3188125" y="5144849"/>
            <a:ext cx="932889" cy="428625"/>
          </a:xfrm>
          <a:prstGeom prst="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115616" y="260648"/>
            <a:ext cx="6072198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5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Ridit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分析 </a:t>
            </a: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–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整體受訪者</a:t>
            </a:r>
            <a:endParaRPr kumimoji="0" lang="zh-TW" altLang="en-US" sz="44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" name="向左箭號 14"/>
          <p:cNvSpPr/>
          <p:nvPr/>
        </p:nvSpPr>
        <p:spPr>
          <a:xfrm rot="388693">
            <a:off x="3008229" y="5694111"/>
            <a:ext cx="932889" cy="428625"/>
          </a:xfrm>
          <a:prstGeom prst="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/>
          </a:p>
        </p:txBody>
      </p:sp>
      <p:sp>
        <p:nvSpPr>
          <p:cNvPr id="16" name="TextBox 1"/>
          <p:cNvSpPr txBox="1"/>
          <p:nvPr/>
        </p:nvSpPr>
        <p:spPr>
          <a:xfrm rot="716724">
            <a:off x="1523238" y="4717210"/>
            <a:ext cx="1628775" cy="576262"/>
          </a:xfrm>
          <a:prstGeom prst="rect">
            <a:avLst/>
          </a:prstGeom>
          <a:solidFill>
            <a:srgbClr val="E8080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18900000" sx="101000" sy="101000" algn="bl" rotWithShape="0">
              <a:prstClr val="black">
                <a:alpha val="32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700" dirty="0" smtClean="0">
                <a:solidFill>
                  <a:sysClr val="window" lastClr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漏水問題</a:t>
            </a:r>
            <a:endParaRPr lang="en-US" sz="2700" dirty="0">
              <a:solidFill>
                <a:sysClr val="window" lastClr="FFFF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" name="TextBox 1"/>
          <p:cNvSpPr txBox="1"/>
          <p:nvPr/>
        </p:nvSpPr>
        <p:spPr>
          <a:xfrm rot="316993">
            <a:off x="1237485" y="5288714"/>
            <a:ext cx="1628775" cy="576262"/>
          </a:xfrm>
          <a:prstGeom prst="rect">
            <a:avLst/>
          </a:prstGeom>
          <a:solidFill>
            <a:srgbClr val="E8080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18900000" sx="101000" sy="101000" algn="bl" rotWithShape="0">
              <a:prstClr val="black">
                <a:alpha val="32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700" dirty="0" smtClean="0">
                <a:solidFill>
                  <a:sysClr val="window" lastClr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零售餐飲</a:t>
            </a:r>
            <a:endParaRPr lang="en-US" sz="2700" dirty="0">
              <a:solidFill>
                <a:sysClr val="window" lastClr="FFFF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甜甜圈 16"/>
          <p:cNvSpPr/>
          <p:nvPr/>
        </p:nvSpPr>
        <p:spPr>
          <a:xfrm>
            <a:off x="4429124" y="5429264"/>
            <a:ext cx="857250" cy="428625"/>
          </a:xfrm>
          <a:prstGeom prst="donut">
            <a:avLst>
              <a:gd name="adj" fmla="val 14680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7164288" y="1484784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7020272" y="1700808"/>
            <a:ext cx="396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6804248" y="1844824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6732240" y="2060848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6588224" y="2276872"/>
            <a:ext cx="396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圓角矩形 23"/>
          <p:cNvSpPr/>
          <p:nvPr/>
        </p:nvSpPr>
        <p:spPr>
          <a:xfrm>
            <a:off x="6300192" y="2492896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6300192" y="2708920"/>
            <a:ext cx="468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圓角矩形 25"/>
          <p:cNvSpPr/>
          <p:nvPr/>
        </p:nvSpPr>
        <p:spPr>
          <a:xfrm>
            <a:off x="6228184" y="2924944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6012160" y="3140968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圓角矩形 27"/>
          <p:cNvSpPr/>
          <p:nvPr/>
        </p:nvSpPr>
        <p:spPr>
          <a:xfrm>
            <a:off x="5940152" y="3356992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圓角矩形 28"/>
          <p:cNvSpPr/>
          <p:nvPr/>
        </p:nvSpPr>
        <p:spPr>
          <a:xfrm>
            <a:off x="5940152" y="3573016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圓角矩形 29"/>
          <p:cNvSpPr/>
          <p:nvPr/>
        </p:nvSpPr>
        <p:spPr>
          <a:xfrm>
            <a:off x="5868144" y="3717032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圓角矩形 30"/>
          <p:cNvSpPr/>
          <p:nvPr/>
        </p:nvSpPr>
        <p:spPr>
          <a:xfrm>
            <a:off x="5868144" y="3933056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5580112" y="4149080"/>
            <a:ext cx="504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5508104" y="4365104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5508104" y="4581128"/>
            <a:ext cx="396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圓角矩形 34"/>
          <p:cNvSpPr/>
          <p:nvPr/>
        </p:nvSpPr>
        <p:spPr>
          <a:xfrm>
            <a:off x="5364088" y="4797152"/>
            <a:ext cx="396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5292080" y="5013176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圓角矩形 36"/>
          <p:cNvSpPr/>
          <p:nvPr/>
        </p:nvSpPr>
        <p:spPr>
          <a:xfrm>
            <a:off x="5220072" y="5229200"/>
            <a:ext cx="468000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5148064" y="5373216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圓角矩形 38"/>
          <p:cNvSpPr/>
          <p:nvPr/>
        </p:nvSpPr>
        <p:spPr>
          <a:xfrm>
            <a:off x="4572000" y="5589240"/>
            <a:ext cx="432048" cy="72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圓角矩形 39"/>
          <p:cNvSpPr/>
          <p:nvPr/>
        </p:nvSpPr>
        <p:spPr>
          <a:xfrm>
            <a:off x="4067944" y="5805263"/>
            <a:ext cx="432048" cy="7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1600" dist="38100" sx="110000" sy="110000" algn="l" rotWithShape="0">
              <a:prstClr val="black">
                <a:alpha val="48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TextBox 1"/>
          <p:cNvSpPr txBox="1"/>
          <p:nvPr/>
        </p:nvSpPr>
        <p:spPr>
          <a:xfrm rot="316993">
            <a:off x="5963331" y="5156594"/>
            <a:ext cx="1577653" cy="576263"/>
          </a:xfrm>
          <a:prstGeom prst="rect">
            <a:avLst/>
          </a:prstGeom>
          <a:solidFill>
            <a:srgbClr val="E8080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18900000" sx="101000" sy="101000" algn="bl" rotWithShape="0">
              <a:prstClr val="black">
                <a:alpha val="32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700" dirty="0" smtClean="0">
                <a:solidFill>
                  <a:sysClr val="window" lastClr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其他項目</a:t>
            </a:r>
            <a:endParaRPr lang="en-US" sz="2700" dirty="0">
              <a:solidFill>
                <a:sysClr val="window" lastClr="FFFF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00509 L -0.08646 -0.0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2106 L -1.11111E-6 3.7037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026 0.01181 L 0.1401 0.032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 " pathEditMode="relative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2A"/>
                                      </p:to>
                                    </p:animClr>
                                    <p:animClr clrSpc="rgb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A2A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5EC5"/>
                                      </p:to>
                                    </p:animClr>
                                    <p:animClr clrSpc="rgb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5EC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000"/>
                            </p:stCondLst>
                            <p:childTnLst>
                              <p:par>
                                <p:cTn id="23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3" grpId="0" animBg="1"/>
      <p:bldP spid="13" grpId="1" animBg="1"/>
      <p:bldP spid="13" grpId="2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3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4"/>
          <p:cNvGraphicFramePr/>
          <p:nvPr/>
        </p:nvGraphicFramePr>
        <p:xfrm>
          <a:off x="428596" y="928670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714348" y="142852"/>
            <a:ext cx="750099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5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Ridit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分析 </a:t>
            </a:r>
            <a:r>
              <a:rPr kumimoji="0" lang="en-US" altLang="zh-TW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–</a:t>
            </a: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不同變項受訪者</a:t>
            </a:r>
            <a:endParaRPr kumimoji="0" lang="zh-TW" altLang="en-US" sz="44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3643306" y="5214950"/>
            <a:ext cx="1968475" cy="1014743"/>
            <a:chOff x="3238810" y="2370373"/>
            <a:chExt cx="1968475" cy="1014743"/>
          </a:xfrm>
        </p:grpSpPr>
        <p:sp>
          <p:nvSpPr>
            <p:cNvPr id="6" name="圓角矩形 5"/>
            <p:cNvSpPr/>
            <p:nvPr/>
          </p:nvSpPr>
          <p:spPr>
            <a:xfrm>
              <a:off x="3238810" y="2370373"/>
              <a:ext cx="1968475" cy="10147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3268531" y="2400094"/>
              <a:ext cx="1909033" cy="955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辦理登機手續</a:t>
              </a:r>
              <a:endParaRPr lang="en-US" sz="2400" kern="1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5" name="群組 7"/>
          <p:cNvGrpSpPr/>
          <p:nvPr/>
        </p:nvGrpSpPr>
        <p:grpSpPr>
          <a:xfrm>
            <a:off x="6525732" y="5214950"/>
            <a:ext cx="1689606" cy="844803"/>
            <a:chOff x="6097202" y="4322447"/>
            <a:chExt cx="1689606" cy="844803"/>
          </a:xfrm>
        </p:grpSpPr>
        <p:sp>
          <p:nvSpPr>
            <p:cNvPr id="9" name="圓角矩形 8"/>
            <p:cNvSpPr/>
            <p:nvPr/>
          </p:nvSpPr>
          <p:spPr>
            <a:xfrm>
              <a:off x="6097202" y="4322447"/>
              <a:ext cx="1689606" cy="8448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6121945" y="4347190"/>
              <a:ext cx="1640120" cy="795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指標動線</a:t>
              </a:r>
              <a:endParaRPr lang="en-US" sz="2400" kern="1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8" name="群組 13"/>
          <p:cNvGrpSpPr/>
          <p:nvPr/>
        </p:nvGrpSpPr>
        <p:grpSpPr>
          <a:xfrm>
            <a:off x="785786" y="5429264"/>
            <a:ext cx="2143140" cy="844803"/>
            <a:chOff x="6097202" y="4322447"/>
            <a:chExt cx="1689606" cy="844803"/>
          </a:xfrm>
        </p:grpSpPr>
        <p:sp>
          <p:nvSpPr>
            <p:cNvPr id="15" name="圓角矩形 14"/>
            <p:cNvSpPr/>
            <p:nvPr/>
          </p:nvSpPr>
          <p:spPr>
            <a:xfrm>
              <a:off x="6097202" y="4322447"/>
              <a:ext cx="1689606" cy="8448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4"/>
            <p:cNvSpPr/>
            <p:nvPr/>
          </p:nvSpPr>
          <p:spPr>
            <a:xfrm>
              <a:off x="6121945" y="4347190"/>
              <a:ext cx="1640120" cy="795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未婚</a:t>
              </a:r>
              <a:endParaRPr lang="en-US" sz="2800" kern="1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1143000"/>
          </a:xfrm>
        </p:spPr>
        <p:txBody>
          <a:bodyPr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282" y="1000108"/>
            <a:ext cx="842968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旅客對現有軟硬體</a:t>
            </a:r>
            <a:r>
              <a:rPr lang="zh-TW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設施之滿意度</a:t>
            </a:r>
            <a:endParaRPr lang="zh-TW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80"/>
          <p:cNvGrpSpPr/>
          <p:nvPr/>
        </p:nvGrpSpPr>
        <p:grpSpPr>
          <a:xfrm>
            <a:off x="500034" y="2428868"/>
            <a:ext cx="4357718" cy="4071966"/>
            <a:chOff x="500034" y="2428868"/>
            <a:chExt cx="4357718" cy="4071966"/>
          </a:xfrm>
        </p:grpSpPr>
        <p:sp>
          <p:nvSpPr>
            <p:cNvPr id="26" name="橢圓 25"/>
            <p:cNvSpPr/>
            <p:nvPr/>
          </p:nvSpPr>
          <p:spPr>
            <a:xfrm>
              <a:off x="500034" y="2428868"/>
              <a:ext cx="4357718" cy="40719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橢圓 26"/>
            <p:cNvSpPr/>
            <p:nvPr/>
          </p:nvSpPr>
          <p:spPr>
            <a:xfrm>
              <a:off x="981456" y="2894418"/>
              <a:ext cx="3389578" cy="31673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橢圓 27"/>
            <p:cNvSpPr/>
            <p:nvPr/>
          </p:nvSpPr>
          <p:spPr>
            <a:xfrm>
              <a:off x="1462879" y="3359971"/>
              <a:ext cx="2421439" cy="22626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橢圓 28"/>
            <p:cNvSpPr/>
            <p:nvPr/>
          </p:nvSpPr>
          <p:spPr>
            <a:xfrm>
              <a:off x="1944663" y="3825870"/>
              <a:ext cx="1452573" cy="135732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橢圓 29"/>
            <p:cNvSpPr/>
            <p:nvPr/>
          </p:nvSpPr>
          <p:spPr>
            <a:xfrm>
              <a:off x="2426086" y="4291423"/>
              <a:ext cx="484433" cy="4526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群組 76"/>
          <p:cNvGrpSpPr/>
          <p:nvPr/>
        </p:nvGrpSpPr>
        <p:grpSpPr>
          <a:xfrm>
            <a:off x="2643174" y="3214686"/>
            <a:ext cx="2928958" cy="1285884"/>
            <a:chOff x="5357818" y="2571744"/>
            <a:chExt cx="2928958" cy="1285884"/>
          </a:xfrm>
          <a:effectLst>
            <a:outerShdw blurRad="177800" dist="317500" dir="3660000" sx="71000" sy="71000" rotWithShape="0">
              <a:prstClr val="black">
                <a:alpha val="74000"/>
              </a:prstClr>
            </a:outerShdw>
          </a:effectLst>
        </p:grpSpPr>
        <p:cxnSp>
          <p:nvCxnSpPr>
            <p:cNvPr id="47" name="直線單箭頭接點 46"/>
            <p:cNvCxnSpPr/>
            <p:nvPr/>
          </p:nvCxnSpPr>
          <p:spPr>
            <a:xfrm rot="10800000" flipV="1">
              <a:off x="5357818" y="2857496"/>
              <a:ext cx="2714644" cy="1000132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7858148" y="2714620"/>
              <a:ext cx="285752" cy="0"/>
            </a:xfrm>
            <a:prstGeom prst="line">
              <a:avLst/>
            </a:prstGeom>
            <a:ln w="44450"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5400000">
              <a:off x="7786710" y="2786058"/>
              <a:ext cx="285752" cy="0"/>
            </a:xfrm>
            <a:prstGeom prst="line">
              <a:avLst/>
            </a:prstGeom>
            <a:ln w="44450"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5400000">
              <a:off x="7715272" y="2786058"/>
              <a:ext cx="285752" cy="0"/>
            </a:xfrm>
            <a:prstGeom prst="line">
              <a:avLst/>
            </a:prstGeom>
            <a:ln w="44450"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7858148" y="2928934"/>
              <a:ext cx="257180" cy="114304"/>
            </a:xfrm>
            <a:prstGeom prst="line">
              <a:avLst/>
            </a:prstGeom>
            <a:ln w="44450"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>
              <a:off x="8029596" y="2857496"/>
              <a:ext cx="257180" cy="114304"/>
            </a:xfrm>
            <a:prstGeom prst="line">
              <a:avLst/>
            </a:prstGeom>
            <a:ln w="44450"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>
              <a:off x="7929586" y="2886068"/>
              <a:ext cx="257180" cy="114304"/>
            </a:xfrm>
            <a:prstGeom prst="line">
              <a:avLst/>
            </a:prstGeom>
            <a:ln w="44450"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群組 77"/>
          <p:cNvGrpSpPr/>
          <p:nvPr/>
        </p:nvGrpSpPr>
        <p:grpSpPr>
          <a:xfrm>
            <a:off x="2798607" y="4144585"/>
            <a:ext cx="2980643" cy="1000132"/>
            <a:chOff x="2798607" y="4144585"/>
            <a:chExt cx="2980643" cy="1000132"/>
          </a:xfrm>
          <a:effectLst>
            <a:outerShdw blurRad="165100" dist="292100" dir="3540000" sx="69000" sy="69000" rotWithShape="0">
              <a:prstClr val="black">
                <a:alpha val="66000"/>
              </a:prstClr>
            </a:outerShdw>
          </a:effectLst>
        </p:grpSpPr>
        <p:cxnSp>
          <p:nvCxnSpPr>
            <p:cNvPr id="69" name="直線單箭頭接點 68"/>
            <p:cNvCxnSpPr/>
            <p:nvPr/>
          </p:nvCxnSpPr>
          <p:spPr>
            <a:xfrm rot="12304859" flipV="1">
              <a:off x="2798607" y="4144585"/>
              <a:ext cx="2714644" cy="1000132"/>
            </a:xfrm>
            <a:prstGeom prst="straightConnector1">
              <a:avLst/>
            </a:prstGeom>
            <a:ln w="47625">
              <a:tailEnd type="stealth" w="lg" len="lg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rot="6904859">
              <a:off x="5450233" y="4607417"/>
              <a:ext cx="285752" cy="0"/>
            </a:xfrm>
            <a:prstGeom prst="line">
              <a:avLst/>
            </a:prstGeom>
            <a:ln w="47625"/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rot="6904859">
              <a:off x="5355248" y="4641837"/>
              <a:ext cx="285752" cy="0"/>
            </a:xfrm>
            <a:prstGeom prst="line">
              <a:avLst/>
            </a:prstGeom>
            <a:ln w="47625"/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rot="6904859">
              <a:off x="5290546" y="4611555"/>
              <a:ext cx="285752" cy="0"/>
            </a:xfrm>
            <a:prstGeom prst="line">
              <a:avLst/>
            </a:prstGeom>
            <a:ln w="47625"/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rot="1504859">
              <a:off x="5336506" y="4790079"/>
              <a:ext cx="257180" cy="114304"/>
            </a:xfrm>
            <a:prstGeom prst="line">
              <a:avLst/>
            </a:prstGeom>
            <a:ln w="47625"/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rot="1504859">
              <a:off x="5522070" y="4798054"/>
              <a:ext cx="257180" cy="114304"/>
            </a:xfrm>
            <a:prstGeom prst="line">
              <a:avLst/>
            </a:prstGeom>
            <a:ln w="47625"/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rot="1504859">
              <a:off x="5419379" y="4781537"/>
              <a:ext cx="257180" cy="114304"/>
            </a:xfrm>
            <a:prstGeom prst="line">
              <a:avLst/>
            </a:prstGeom>
            <a:ln w="47625"/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文字方塊 78"/>
          <p:cNvSpPr txBox="1"/>
          <p:nvPr/>
        </p:nvSpPr>
        <p:spPr>
          <a:xfrm>
            <a:off x="5929322" y="2857496"/>
            <a:ext cx="285752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isometricOffAxis1Right">
              <a:rot lat="21219519" lon="503279" rev="545708"/>
            </a:camera>
            <a:lightRig rig="threePt" dir="t">
              <a:rot lat="0" lon="0" rev="0"/>
            </a:lightRig>
          </a:scene3d>
          <a:sp3d z="57150" extrusionH="63500">
            <a:bevelT w="254000" h="254000"/>
            <a:bevelB w="254000" h="254000"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軟體</a:t>
            </a:r>
            <a:endParaRPr lang="zh-TW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000760" y="4572008"/>
            <a:ext cx="285752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isometricOffAxis1Right">
              <a:rot lat="20589753" lon="346303" rev="21235659"/>
            </a:camera>
            <a:lightRig rig="threePt" dir="t">
              <a:rot lat="0" lon="0" rev="0"/>
            </a:lightRig>
          </a:scene3d>
          <a:sp3d z="57150" extrusionH="63500">
            <a:bevelT w="254000" h="254000"/>
            <a:bevelB w="254000" h="254000"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硬體</a:t>
            </a:r>
            <a:endParaRPr lang="zh-TW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8" y="2071678"/>
            <a:ext cx="1928794" cy="47863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90788" y="1208946"/>
            <a:ext cx="842968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旅客對服務人員之服務品質缺口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214282" y="4500570"/>
            <a:ext cx="4115526" cy="1982874"/>
          </a:xfrm>
          <a:custGeom>
            <a:avLst/>
            <a:gdLst>
              <a:gd name="connsiteX0" fmla="*/ 0 w 2902148"/>
              <a:gd name="connsiteY0" fmla="*/ 1015752 h 2902148"/>
              <a:gd name="connsiteX1" fmla="*/ 1451074 w 2902148"/>
              <a:gd name="connsiteY1" fmla="*/ 0 h 2902148"/>
              <a:gd name="connsiteX2" fmla="*/ 2902148 w 2902148"/>
              <a:gd name="connsiteY2" fmla="*/ 1015752 h 2902148"/>
              <a:gd name="connsiteX3" fmla="*/ 2176611 w 2902148"/>
              <a:gd name="connsiteY3" fmla="*/ 1015752 h 2902148"/>
              <a:gd name="connsiteX4" fmla="*/ 2176611 w 2902148"/>
              <a:gd name="connsiteY4" fmla="*/ 2902148 h 2902148"/>
              <a:gd name="connsiteX5" fmla="*/ 725537 w 2902148"/>
              <a:gd name="connsiteY5" fmla="*/ 2902148 h 2902148"/>
              <a:gd name="connsiteX6" fmla="*/ 725537 w 2902148"/>
              <a:gd name="connsiteY6" fmla="*/ 1015752 h 2902148"/>
              <a:gd name="connsiteX7" fmla="*/ 0 w 2902148"/>
              <a:gd name="connsiteY7" fmla="*/ 1015752 h 290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2148" h="2902148">
                <a:moveTo>
                  <a:pt x="1015752" y="2902148"/>
                </a:moveTo>
                <a:lnTo>
                  <a:pt x="0" y="1451074"/>
                </a:lnTo>
                <a:lnTo>
                  <a:pt x="1015752" y="0"/>
                </a:lnTo>
                <a:lnTo>
                  <a:pt x="1015752" y="725537"/>
                </a:lnTo>
                <a:lnTo>
                  <a:pt x="2902148" y="725537"/>
                </a:lnTo>
                <a:lnTo>
                  <a:pt x="2902148" y="2176611"/>
                </a:lnTo>
                <a:lnTo>
                  <a:pt x="1015752" y="2176611"/>
                </a:lnTo>
                <a:lnTo>
                  <a:pt x="1015752" y="2902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564" tIns="896225" rIns="170688" bIns="8962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latin typeface="微軟正黑體" pitchFamily="34" charset="-120"/>
                <a:ea typeface="微軟正黑體" pitchFamily="34" charset="-120"/>
              </a:rPr>
              <a:t>顧客的期望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4742754" y="4500570"/>
            <a:ext cx="4115526" cy="1982874"/>
          </a:xfrm>
          <a:custGeom>
            <a:avLst/>
            <a:gdLst>
              <a:gd name="connsiteX0" fmla="*/ 0 w 2902148"/>
              <a:gd name="connsiteY0" fmla="*/ 1015752 h 2902148"/>
              <a:gd name="connsiteX1" fmla="*/ 1451074 w 2902148"/>
              <a:gd name="connsiteY1" fmla="*/ 0 h 2902148"/>
              <a:gd name="connsiteX2" fmla="*/ 2902148 w 2902148"/>
              <a:gd name="connsiteY2" fmla="*/ 1015752 h 2902148"/>
              <a:gd name="connsiteX3" fmla="*/ 2176611 w 2902148"/>
              <a:gd name="connsiteY3" fmla="*/ 1015752 h 2902148"/>
              <a:gd name="connsiteX4" fmla="*/ 2176611 w 2902148"/>
              <a:gd name="connsiteY4" fmla="*/ 2902148 h 2902148"/>
              <a:gd name="connsiteX5" fmla="*/ 725537 w 2902148"/>
              <a:gd name="connsiteY5" fmla="*/ 2902148 h 2902148"/>
              <a:gd name="connsiteX6" fmla="*/ 725537 w 2902148"/>
              <a:gd name="connsiteY6" fmla="*/ 1015752 h 2902148"/>
              <a:gd name="connsiteX7" fmla="*/ 0 w 2902148"/>
              <a:gd name="connsiteY7" fmla="*/ 1015752 h 290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2148" h="2902148">
                <a:moveTo>
                  <a:pt x="1886396" y="0"/>
                </a:moveTo>
                <a:lnTo>
                  <a:pt x="2902148" y="1451074"/>
                </a:lnTo>
                <a:lnTo>
                  <a:pt x="1886396" y="2902148"/>
                </a:lnTo>
                <a:lnTo>
                  <a:pt x="1886396" y="2176611"/>
                </a:lnTo>
                <a:lnTo>
                  <a:pt x="0" y="2176611"/>
                </a:lnTo>
                <a:lnTo>
                  <a:pt x="0" y="725537"/>
                </a:lnTo>
                <a:lnTo>
                  <a:pt x="1886396" y="725537"/>
                </a:lnTo>
                <a:lnTo>
                  <a:pt x="1886396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896225" rIns="678564" bIns="8962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latin typeface="微軟正黑體" pitchFamily="34" charset="-120"/>
                <a:ea typeface="微軟正黑體" pitchFamily="34" charset="-120"/>
              </a:rPr>
              <a:t>管理者或員工對於顧客的期望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86050" y="2928934"/>
            <a:ext cx="428628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0" h="260350"/>
            <a:bevelB w="254000" h="260350"/>
          </a:sp3d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良好的服務態度</a:t>
            </a:r>
            <a:endParaRPr lang="en-US" altLang="zh-TW" sz="4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 typeface="Arial" pitchFamily="34" charset="0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快速的工作效率</a:t>
            </a:r>
            <a:endParaRPr lang="zh-TW" altLang="en-US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86050" y="2928934"/>
            <a:ext cx="4214842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>
            <a:bevelT w="254000" h="260350"/>
            <a:bevelB w="254000" h="260350"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量表的表現偏向中高滿意度</a:t>
            </a:r>
            <a:endParaRPr lang="zh-TW" altLang="en-US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十六角星形 13"/>
          <p:cNvSpPr/>
          <p:nvPr/>
        </p:nvSpPr>
        <p:spPr>
          <a:xfrm>
            <a:off x="2857488" y="4357694"/>
            <a:ext cx="3500462" cy="2071702"/>
          </a:xfrm>
          <a:prstGeom prst="star1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缺口一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214282" y="4500570"/>
            <a:ext cx="4115526" cy="1982874"/>
          </a:xfrm>
          <a:custGeom>
            <a:avLst/>
            <a:gdLst>
              <a:gd name="connsiteX0" fmla="*/ 0 w 2902148"/>
              <a:gd name="connsiteY0" fmla="*/ 1015752 h 2902148"/>
              <a:gd name="connsiteX1" fmla="*/ 1451074 w 2902148"/>
              <a:gd name="connsiteY1" fmla="*/ 0 h 2902148"/>
              <a:gd name="connsiteX2" fmla="*/ 2902148 w 2902148"/>
              <a:gd name="connsiteY2" fmla="*/ 1015752 h 2902148"/>
              <a:gd name="connsiteX3" fmla="*/ 2176611 w 2902148"/>
              <a:gd name="connsiteY3" fmla="*/ 1015752 h 2902148"/>
              <a:gd name="connsiteX4" fmla="*/ 2176611 w 2902148"/>
              <a:gd name="connsiteY4" fmla="*/ 2902148 h 2902148"/>
              <a:gd name="connsiteX5" fmla="*/ 725537 w 2902148"/>
              <a:gd name="connsiteY5" fmla="*/ 2902148 h 2902148"/>
              <a:gd name="connsiteX6" fmla="*/ 725537 w 2902148"/>
              <a:gd name="connsiteY6" fmla="*/ 1015752 h 2902148"/>
              <a:gd name="connsiteX7" fmla="*/ 0 w 2902148"/>
              <a:gd name="connsiteY7" fmla="*/ 1015752 h 290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2148" h="2902148">
                <a:moveTo>
                  <a:pt x="1015752" y="2902148"/>
                </a:moveTo>
                <a:lnTo>
                  <a:pt x="0" y="1451074"/>
                </a:lnTo>
                <a:lnTo>
                  <a:pt x="1015752" y="0"/>
                </a:lnTo>
                <a:lnTo>
                  <a:pt x="1015752" y="725537"/>
                </a:lnTo>
                <a:lnTo>
                  <a:pt x="2902148" y="725537"/>
                </a:lnTo>
                <a:lnTo>
                  <a:pt x="2902148" y="2176611"/>
                </a:lnTo>
                <a:lnTo>
                  <a:pt x="1015752" y="2176611"/>
                </a:lnTo>
                <a:lnTo>
                  <a:pt x="1015752" y="2902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564" tIns="896225" rIns="170688" bIns="8962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媒體廣告及外部溝通工具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4714876" y="4500570"/>
            <a:ext cx="4115526" cy="1982874"/>
          </a:xfrm>
          <a:custGeom>
            <a:avLst/>
            <a:gdLst>
              <a:gd name="connsiteX0" fmla="*/ 0 w 2902148"/>
              <a:gd name="connsiteY0" fmla="*/ 1015752 h 2902148"/>
              <a:gd name="connsiteX1" fmla="*/ 1451074 w 2902148"/>
              <a:gd name="connsiteY1" fmla="*/ 0 h 2902148"/>
              <a:gd name="connsiteX2" fmla="*/ 2902148 w 2902148"/>
              <a:gd name="connsiteY2" fmla="*/ 1015752 h 2902148"/>
              <a:gd name="connsiteX3" fmla="*/ 2176611 w 2902148"/>
              <a:gd name="connsiteY3" fmla="*/ 1015752 h 2902148"/>
              <a:gd name="connsiteX4" fmla="*/ 2176611 w 2902148"/>
              <a:gd name="connsiteY4" fmla="*/ 2902148 h 2902148"/>
              <a:gd name="connsiteX5" fmla="*/ 725537 w 2902148"/>
              <a:gd name="connsiteY5" fmla="*/ 2902148 h 2902148"/>
              <a:gd name="connsiteX6" fmla="*/ 725537 w 2902148"/>
              <a:gd name="connsiteY6" fmla="*/ 1015752 h 2902148"/>
              <a:gd name="connsiteX7" fmla="*/ 0 w 2902148"/>
              <a:gd name="connsiteY7" fmla="*/ 1015752 h 290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2148" h="2902148">
                <a:moveTo>
                  <a:pt x="1886396" y="0"/>
                </a:moveTo>
                <a:lnTo>
                  <a:pt x="2902148" y="1451074"/>
                </a:lnTo>
                <a:lnTo>
                  <a:pt x="1886396" y="2902148"/>
                </a:lnTo>
                <a:lnTo>
                  <a:pt x="1886396" y="2176611"/>
                </a:lnTo>
                <a:lnTo>
                  <a:pt x="0" y="2176611"/>
                </a:lnTo>
                <a:lnTo>
                  <a:pt x="0" y="725537"/>
                </a:lnTo>
                <a:lnTo>
                  <a:pt x="1886396" y="725537"/>
                </a:lnTo>
                <a:lnTo>
                  <a:pt x="1886396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896225" rIns="678564" bIns="8962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顧客對實際服務的知覺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十六角星形 16"/>
          <p:cNvSpPr/>
          <p:nvPr/>
        </p:nvSpPr>
        <p:spPr>
          <a:xfrm>
            <a:off x="2857488" y="4357694"/>
            <a:ext cx="3500462" cy="2071702"/>
          </a:xfrm>
          <a:prstGeom prst="star1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缺口四</a:t>
            </a:r>
            <a:endParaRPr lang="zh-TW" alt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214282" y="71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結論</a:t>
            </a:r>
            <a:endParaRPr kumimoji="0" lang="zh-TW" altLang="en-US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14282" y="1136938"/>
            <a:ext cx="842968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機場軟硬體設施待</a:t>
            </a:r>
            <a:r>
              <a:rPr lang="zh-TW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改善之處</a:t>
            </a:r>
            <a:endParaRPr lang="zh-TW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1285852" y="2786058"/>
            <a:ext cx="6500858" cy="674468"/>
          </a:xfrm>
          <a:custGeom>
            <a:avLst/>
            <a:gdLst>
              <a:gd name="connsiteX0" fmla="*/ 0 w 8572560"/>
              <a:gd name="connsiteY0" fmla="*/ 112414 h 674468"/>
              <a:gd name="connsiteX1" fmla="*/ 32925 w 8572560"/>
              <a:gd name="connsiteY1" fmla="*/ 32925 h 674468"/>
              <a:gd name="connsiteX2" fmla="*/ 112414 w 8572560"/>
              <a:gd name="connsiteY2" fmla="*/ 0 h 674468"/>
              <a:gd name="connsiteX3" fmla="*/ 8460146 w 8572560"/>
              <a:gd name="connsiteY3" fmla="*/ 0 h 674468"/>
              <a:gd name="connsiteX4" fmla="*/ 8539635 w 8572560"/>
              <a:gd name="connsiteY4" fmla="*/ 32925 h 674468"/>
              <a:gd name="connsiteX5" fmla="*/ 8572560 w 8572560"/>
              <a:gd name="connsiteY5" fmla="*/ 112414 h 674468"/>
              <a:gd name="connsiteX6" fmla="*/ 8572560 w 8572560"/>
              <a:gd name="connsiteY6" fmla="*/ 562054 h 674468"/>
              <a:gd name="connsiteX7" fmla="*/ 8539635 w 8572560"/>
              <a:gd name="connsiteY7" fmla="*/ 641543 h 674468"/>
              <a:gd name="connsiteX8" fmla="*/ 8460146 w 8572560"/>
              <a:gd name="connsiteY8" fmla="*/ 674468 h 674468"/>
              <a:gd name="connsiteX9" fmla="*/ 112414 w 8572560"/>
              <a:gd name="connsiteY9" fmla="*/ 674468 h 674468"/>
              <a:gd name="connsiteX10" fmla="*/ 32925 w 8572560"/>
              <a:gd name="connsiteY10" fmla="*/ 641543 h 674468"/>
              <a:gd name="connsiteX11" fmla="*/ 0 w 8572560"/>
              <a:gd name="connsiteY11" fmla="*/ 562054 h 674468"/>
              <a:gd name="connsiteX12" fmla="*/ 0 w 8572560"/>
              <a:gd name="connsiteY12" fmla="*/ 112414 h 6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60" h="674468">
                <a:moveTo>
                  <a:pt x="0" y="112414"/>
                </a:moveTo>
                <a:cubicBezTo>
                  <a:pt x="0" y="82600"/>
                  <a:pt x="11844" y="54007"/>
                  <a:pt x="32925" y="32925"/>
                </a:cubicBezTo>
                <a:cubicBezTo>
                  <a:pt x="54007" y="11843"/>
                  <a:pt x="82600" y="0"/>
                  <a:pt x="112414" y="0"/>
                </a:cubicBezTo>
                <a:lnTo>
                  <a:pt x="8460146" y="0"/>
                </a:lnTo>
                <a:cubicBezTo>
                  <a:pt x="8489960" y="0"/>
                  <a:pt x="8518553" y="11844"/>
                  <a:pt x="8539635" y="32925"/>
                </a:cubicBezTo>
                <a:cubicBezTo>
                  <a:pt x="8560717" y="54007"/>
                  <a:pt x="8572560" y="82600"/>
                  <a:pt x="8572560" y="112414"/>
                </a:cubicBezTo>
                <a:lnTo>
                  <a:pt x="8572560" y="562054"/>
                </a:lnTo>
                <a:cubicBezTo>
                  <a:pt x="8572560" y="591868"/>
                  <a:pt x="8560716" y="620461"/>
                  <a:pt x="8539635" y="641543"/>
                </a:cubicBezTo>
                <a:cubicBezTo>
                  <a:pt x="8518553" y="662625"/>
                  <a:pt x="8489960" y="674468"/>
                  <a:pt x="8460146" y="674468"/>
                </a:cubicBezTo>
                <a:lnTo>
                  <a:pt x="112414" y="674468"/>
                </a:lnTo>
                <a:cubicBezTo>
                  <a:pt x="82600" y="674468"/>
                  <a:pt x="54007" y="662624"/>
                  <a:pt x="32925" y="641543"/>
                </a:cubicBezTo>
                <a:cubicBezTo>
                  <a:pt x="11843" y="620461"/>
                  <a:pt x="0" y="591868"/>
                  <a:pt x="0" y="562054"/>
                </a:cubicBezTo>
                <a:lnTo>
                  <a:pt x="0" y="112414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 extrusionH="381000" contourW="57150">
            <a:bevelT/>
            <a:bevelB/>
            <a:contourClr>
              <a:schemeClr val="tx2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85" tIns="131985" rIns="131985" bIns="13198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機場外觀設計的問題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0" y="3643314"/>
            <a:ext cx="8572560" cy="430560"/>
          </a:xfrm>
          <a:custGeom>
            <a:avLst/>
            <a:gdLst>
              <a:gd name="connsiteX0" fmla="*/ 0 w 8572560"/>
              <a:gd name="connsiteY0" fmla="*/ 0 h 430560"/>
              <a:gd name="connsiteX1" fmla="*/ 8572560 w 8572560"/>
              <a:gd name="connsiteY1" fmla="*/ 0 h 430560"/>
              <a:gd name="connsiteX2" fmla="*/ 8572560 w 8572560"/>
              <a:gd name="connsiteY2" fmla="*/ 430560 h 430560"/>
              <a:gd name="connsiteX3" fmla="*/ 0 w 8572560"/>
              <a:gd name="connsiteY3" fmla="*/ 430560 h 430560"/>
              <a:gd name="connsiteX4" fmla="*/ 0 w 8572560"/>
              <a:gd name="connsiteY4" fmla="*/ 0 h 4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430560">
                <a:moveTo>
                  <a:pt x="0" y="0"/>
                </a:moveTo>
                <a:lnTo>
                  <a:pt x="8572560" y="0"/>
                </a:lnTo>
                <a:lnTo>
                  <a:pt x="8572560" y="430560"/>
                </a:lnTo>
                <a:lnTo>
                  <a:pt x="0" y="43056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79" tIns="33020" rIns="184912" bIns="33020" numCol="1" spcCol="127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zh-TW" altLang="en-US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zh-TW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太陽能、面板等等</a:t>
            </a:r>
            <a:endParaRPr lang="zh-TW" altLang="en-US" sz="36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285852" y="4857760"/>
            <a:ext cx="6500858" cy="674468"/>
          </a:xfrm>
          <a:custGeom>
            <a:avLst/>
            <a:gdLst>
              <a:gd name="connsiteX0" fmla="*/ 0 w 8572560"/>
              <a:gd name="connsiteY0" fmla="*/ 112414 h 674468"/>
              <a:gd name="connsiteX1" fmla="*/ 32925 w 8572560"/>
              <a:gd name="connsiteY1" fmla="*/ 32925 h 674468"/>
              <a:gd name="connsiteX2" fmla="*/ 112414 w 8572560"/>
              <a:gd name="connsiteY2" fmla="*/ 0 h 674468"/>
              <a:gd name="connsiteX3" fmla="*/ 8460146 w 8572560"/>
              <a:gd name="connsiteY3" fmla="*/ 0 h 674468"/>
              <a:gd name="connsiteX4" fmla="*/ 8539635 w 8572560"/>
              <a:gd name="connsiteY4" fmla="*/ 32925 h 674468"/>
              <a:gd name="connsiteX5" fmla="*/ 8572560 w 8572560"/>
              <a:gd name="connsiteY5" fmla="*/ 112414 h 674468"/>
              <a:gd name="connsiteX6" fmla="*/ 8572560 w 8572560"/>
              <a:gd name="connsiteY6" fmla="*/ 562054 h 674468"/>
              <a:gd name="connsiteX7" fmla="*/ 8539635 w 8572560"/>
              <a:gd name="connsiteY7" fmla="*/ 641543 h 674468"/>
              <a:gd name="connsiteX8" fmla="*/ 8460146 w 8572560"/>
              <a:gd name="connsiteY8" fmla="*/ 674468 h 674468"/>
              <a:gd name="connsiteX9" fmla="*/ 112414 w 8572560"/>
              <a:gd name="connsiteY9" fmla="*/ 674468 h 674468"/>
              <a:gd name="connsiteX10" fmla="*/ 32925 w 8572560"/>
              <a:gd name="connsiteY10" fmla="*/ 641543 h 674468"/>
              <a:gd name="connsiteX11" fmla="*/ 0 w 8572560"/>
              <a:gd name="connsiteY11" fmla="*/ 562054 h 674468"/>
              <a:gd name="connsiteX12" fmla="*/ 0 w 8572560"/>
              <a:gd name="connsiteY12" fmla="*/ 112414 h 6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60" h="674468">
                <a:moveTo>
                  <a:pt x="0" y="112414"/>
                </a:moveTo>
                <a:cubicBezTo>
                  <a:pt x="0" y="82600"/>
                  <a:pt x="11844" y="54007"/>
                  <a:pt x="32925" y="32925"/>
                </a:cubicBezTo>
                <a:cubicBezTo>
                  <a:pt x="54007" y="11843"/>
                  <a:pt x="82600" y="0"/>
                  <a:pt x="112414" y="0"/>
                </a:cubicBezTo>
                <a:lnTo>
                  <a:pt x="8460146" y="0"/>
                </a:lnTo>
                <a:cubicBezTo>
                  <a:pt x="8489960" y="0"/>
                  <a:pt x="8518553" y="11844"/>
                  <a:pt x="8539635" y="32925"/>
                </a:cubicBezTo>
                <a:cubicBezTo>
                  <a:pt x="8560717" y="54007"/>
                  <a:pt x="8572560" y="82600"/>
                  <a:pt x="8572560" y="112414"/>
                </a:cubicBezTo>
                <a:lnTo>
                  <a:pt x="8572560" y="562054"/>
                </a:lnTo>
                <a:cubicBezTo>
                  <a:pt x="8572560" y="591868"/>
                  <a:pt x="8560716" y="620461"/>
                  <a:pt x="8539635" y="641543"/>
                </a:cubicBezTo>
                <a:cubicBezTo>
                  <a:pt x="8518553" y="662625"/>
                  <a:pt x="8489960" y="674468"/>
                  <a:pt x="8460146" y="674468"/>
                </a:cubicBezTo>
                <a:lnTo>
                  <a:pt x="112414" y="674468"/>
                </a:lnTo>
                <a:cubicBezTo>
                  <a:pt x="82600" y="674468"/>
                  <a:pt x="54007" y="662624"/>
                  <a:pt x="32925" y="641543"/>
                </a:cubicBezTo>
                <a:cubicBezTo>
                  <a:pt x="11843" y="620461"/>
                  <a:pt x="0" y="591868"/>
                  <a:pt x="0" y="562054"/>
                </a:cubicBezTo>
                <a:lnTo>
                  <a:pt x="0" y="112414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 extrusionH="381000" contourW="57150">
            <a:bevelT/>
            <a:bevelB/>
            <a:contourClr>
              <a:schemeClr val="tx2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85" tIns="131985" rIns="131985" bIns="13198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機場內部動線不明</a:t>
            </a: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1835696" y="5784522"/>
            <a:ext cx="4718328" cy="430560"/>
          </a:xfrm>
          <a:custGeom>
            <a:avLst/>
            <a:gdLst>
              <a:gd name="connsiteX0" fmla="*/ 0 w 8572560"/>
              <a:gd name="connsiteY0" fmla="*/ 0 h 430560"/>
              <a:gd name="connsiteX1" fmla="*/ 8572560 w 8572560"/>
              <a:gd name="connsiteY1" fmla="*/ 0 h 430560"/>
              <a:gd name="connsiteX2" fmla="*/ 8572560 w 8572560"/>
              <a:gd name="connsiteY2" fmla="*/ 430560 h 430560"/>
              <a:gd name="connsiteX3" fmla="*/ 0 w 8572560"/>
              <a:gd name="connsiteY3" fmla="*/ 430560 h 430560"/>
              <a:gd name="connsiteX4" fmla="*/ 0 w 8572560"/>
              <a:gd name="connsiteY4" fmla="*/ 0 h 4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430560">
                <a:moveTo>
                  <a:pt x="0" y="0"/>
                </a:moveTo>
                <a:lnTo>
                  <a:pt x="8572560" y="0"/>
                </a:lnTo>
                <a:lnTo>
                  <a:pt x="8572560" y="430560"/>
                </a:lnTo>
                <a:lnTo>
                  <a:pt x="0" y="43056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79" tIns="33020" rIns="184912" bIns="33020" numCol="1" spcCol="127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zh-TW" altLang="en-US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重新規劃、增設標示</a:t>
            </a:r>
            <a:endParaRPr lang="zh-TW" altLang="en-US" sz="36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1214414" y="2786058"/>
            <a:ext cx="6572296" cy="674468"/>
          </a:xfrm>
          <a:custGeom>
            <a:avLst/>
            <a:gdLst>
              <a:gd name="connsiteX0" fmla="*/ 0 w 8572560"/>
              <a:gd name="connsiteY0" fmla="*/ 112414 h 674468"/>
              <a:gd name="connsiteX1" fmla="*/ 32925 w 8572560"/>
              <a:gd name="connsiteY1" fmla="*/ 32925 h 674468"/>
              <a:gd name="connsiteX2" fmla="*/ 112414 w 8572560"/>
              <a:gd name="connsiteY2" fmla="*/ 0 h 674468"/>
              <a:gd name="connsiteX3" fmla="*/ 8460146 w 8572560"/>
              <a:gd name="connsiteY3" fmla="*/ 0 h 674468"/>
              <a:gd name="connsiteX4" fmla="*/ 8539635 w 8572560"/>
              <a:gd name="connsiteY4" fmla="*/ 32925 h 674468"/>
              <a:gd name="connsiteX5" fmla="*/ 8572560 w 8572560"/>
              <a:gd name="connsiteY5" fmla="*/ 112414 h 674468"/>
              <a:gd name="connsiteX6" fmla="*/ 8572560 w 8572560"/>
              <a:gd name="connsiteY6" fmla="*/ 562054 h 674468"/>
              <a:gd name="connsiteX7" fmla="*/ 8539635 w 8572560"/>
              <a:gd name="connsiteY7" fmla="*/ 641543 h 674468"/>
              <a:gd name="connsiteX8" fmla="*/ 8460146 w 8572560"/>
              <a:gd name="connsiteY8" fmla="*/ 674468 h 674468"/>
              <a:gd name="connsiteX9" fmla="*/ 112414 w 8572560"/>
              <a:gd name="connsiteY9" fmla="*/ 674468 h 674468"/>
              <a:gd name="connsiteX10" fmla="*/ 32925 w 8572560"/>
              <a:gd name="connsiteY10" fmla="*/ 641543 h 674468"/>
              <a:gd name="connsiteX11" fmla="*/ 0 w 8572560"/>
              <a:gd name="connsiteY11" fmla="*/ 562054 h 674468"/>
              <a:gd name="connsiteX12" fmla="*/ 0 w 8572560"/>
              <a:gd name="connsiteY12" fmla="*/ 112414 h 6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60" h="674468">
                <a:moveTo>
                  <a:pt x="0" y="112414"/>
                </a:moveTo>
                <a:cubicBezTo>
                  <a:pt x="0" y="82600"/>
                  <a:pt x="11844" y="54007"/>
                  <a:pt x="32925" y="32925"/>
                </a:cubicBezTo>
                <a:cubicBezTo>
                  <a:pt x="54007" y="11843"/>
                  <a:pt x="82600" y="0"/>
                  <a:pt x="112414" y="0"/>
                </a:cubicBezTo>
                <a:lnTo>
                  <a:pt x="8460146" y="0"/>
                </a:lnTo>
                <a:cubicBezTo>
                  <a:pt x="8489960" y="0"/>
                  <a:pt x="8518553" y="11844"/>
                  <a:pt x="8539635" y="32925"/>
                </a:cubicBezTo>
                <a:cubicBezTo>
                  <a:pt x="8560717" y="54007"/>
                  <a:pt x="8572560" y="82600"/>
                  <a:pt x="8572560" y="112414"/>
                </a:cubicBezTo>
                <a:lnTo>
                  <a:pt x="8572560" y="562054"/>
                </a:lnTo>
                <a:cubicBezTo>
                  <a:pt x="8572560" y="591868"/>
                  <a:pt x="8560716" y="620461"/>
                  <a:pt x="8539635" y="641543"/>
                </a:cubicBezTo>
                <a:cubicBezTo>
                  <a:pt x="8518553" y="662625"/>
                  <a:pt x="8489960" y="674468"/>
                  <a:pt x="8460146" y="674468"/>
                </a:cubicBezTo>
                <a:lnTo>
                  <a:pt x="112414" y="674468"/>
                </a:lnTo>
                <a:cubicBezTo>
                  <a:pt x="82600" y="674468"/>
                  <a:pt x="54007" y="662624"/>
                  <a:pt x="32925" y="641543"/>
                </a:cubicBezTo>
                <a:cubicBezTo>
                  <a:pt x="11843" y="620461"/>
                  <a:pt x="0" y="591868"/>
                  <a:pt x="0" y="562054"/>
                </a:cubicBezTo>
                <a:lnTo>
                  <a:pt x="0" y="112414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 extrusionH="381000" contourW="57150">
            <a:bevelT/>
            <a:bevelB/>
            <a:contourClr>
              <a:schemeClr val="tx2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85" tIns="131985" rIns="131985" bIns="13198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行李到達輸送帶的時間過久</a:t>
            </a: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2088232" y="3643314"/>
            <a:ext cx="4067944" cy="430560"/>
          </a:xfrm>
          <a:custGeom>
            <a:avLst/>
            <a:gdLst>
              <a:gd name="connsiteX0" fmla="*/ 0 w 8572560"/>
              <a:gd name="connsiteY0" fmla="*/ 0 h 430560"/>
              <a:gd name="connsiteX1" fmla="*/ 8572560 w 8572560"/>
              <a:gd name="connsiteY1" fmla="*/ 0 h 430560"/>
              <a:gd name="connsiteX2" fmla="*/ 8572560 w 8572560"/>
              <a:gd name="connsiteY2" fmla="*/ 430560 h 430560"/>
              <a:gd name="connsiteX3" fmla="*/ 0 w 8572560"/>
              <a:gd name="connsiteY3" fmla="*/ 430560 h 430560"/>
              <a:gd name="connsiteX4" fmla="*/ 0 w 8572560"/>
              <a:gd name="connsiteY4" fmla="*/ 0 h 4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430560">
                <a:moveTo>
                  <a:pt x="0" y="0"/>
                </a:moveTo>
                <a:lnTo>
                  <a:pt x="8572560" y="0"/>
                </a:lnTo>
                <a:lnTo>
                  <a:pt x="8572560" y="430560"/>
                </a:lnTo>
                <a:lnTo>
                  <a:pt x="0" y="43056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79" tIns="33020" rIns="184912" bIns="33020" numCol="1" spcCol="127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zh-TW" altLang="en-US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自動輸送帶系統</a:t>
            </a:r>
            <a:endParaRPr lang="zh-TW" altLang="en-US" sz="36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1214414" y="4857760"/>
            <a:ext cx="6572296" cy="674468"/>
          </a:xfrm>
          <a:custGeom>
            <a:avLst/>
            <a:gdLst>
              <a:gd name="connsiteX0" fmla="*/ 0 w 8572560"/>
              <a:gd name="connsiteY0" fmla="*/ 112414 h 674468"/>
              <a:gd name="connsiteX1" fmla="*/ 32925 w 8572560"/>
              <a:gd name="connsiteY1" fmla="*/ 32925 h 674468"/>
              <a:gd name="connsiteX2" fmla="*/ 112414 w 8572560"/>
              <a:gd name="connsiteY2" fmla="*/ 0 h 674468"/>
              <a:gd name="connsiteX3" fmla="*/ 8460146 w 8572560"/>
              <a:gd name="connsiteY3" fmla="*/ 0 h 674468"/>
              <a:gd name="connsiteX4" fmla="*/ 8539635 w 8572560"/>
              <a:gd name="connsiteY4" fmla="*/ 32925 h 674468"/>
              <a:gd name="connsiteX5" fmla="*/ 8572560 w 8572560"/>
              <a:gd name="connsiteY5" fmla="*/ 112414 h 674468"/>
              <a:gd name="connsiteX6" fmla="*/ 8572560 w 8572560"/>
              <a:gd name="connsiteY6" fmla="*/ 562054 h 674468"/>
              <a:gd name="connsiteX7" fmla="*/ 8539635 w 8572560"/>
              <a:gd name="connsiteY7" fmla="*/ 641543 h 674468"/>
              <a:gd name="connsiteX8" fmla="*/ 8460146 w 8572560"/>
              <a:gd name="connsiteY8" fmla="*/ 674468 h 674468"/>
              <a:gd name="connsiteX9" fmla="*/ 112414 w 8572560"/>
              <a:gd name="connsiteY9" fmla="*/ 674468 h 674468"/>
              <a:gd name="connsiteX10" fmla="*/ 32925 w 8572560"/>
              <a:gd name="connsiteY10" fmla="*/ 641543 h 674468"/>
              <a:gd name="connsiteX11" fmla="*/ 0 w 8572560"/>
              <a:gd name="connsiteY11" fmla="*/ 562054 h 674468"/>
              <a:gd name="connsiteX12" fmla="*/ 0 w 8572560"/>
              <a:gd name="connsiteY12" fmla="*/ 112414 h 6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60" h="674468">
                <a:moveTo>
                  <a:pt x="0" y="112414"/>
                </a:moveTo>
                <a:cubicBezTo>
                  <a:pt x="0" y="82600"/>
                  <a:pt x="11844" y="54007"/>
                  <a:pt x="32925" y="32925"/>
                </a:cubicBezTo>
                <a:cubicBezTo>
                  <a:pt x="54007" y="11843"/>
                  <a:pt x="82600" y="0"/>
                  <a:pt x="112414" y="0"/>
                </a:cubicBezTo>
                <a:lnTo>
                  <a:pt x="8460146" y="0"/>
                </a:lnTo>
                <a:cubicBezTo>
                  <a:pt x="8489960" y="0"/>
                  <a:pt x="8518553" y="11844"/>
                  <a:pt x="8539635" y="32925"/>
                </a:cubicBezTo>
                <a:cubicBezTo>
                  <a:pt x="8560717" y="54007"/>
                  <a:pt x="8572560" y="82600"/>
                  <a:pt x="8572560" y="112414"/>
                </a:cubicBezTo>
                <a:lnTo>
                  <a:pt x="8572560" y="562054"/>
                </a:lnTo>
                <a:cubicBezTo>
                  <a:pt x="8572560" y="591868"/>
                  <a:pt x="8560716" y="620461"/>
                  <a:pt x="8539635" y="641543"/>
                </a:cubicBezTo>
                <a:cubicBezTo>
                  <a:pt x="8518553" y="662625"/>
                  <a:pt x="8489960" y="674468"/>
                  <a:pt x="8460146" y="674468"/>
                </a:cubicBezTo>
                <a:lnTo>
                  <a:pt x="112414" y="674468"/>
                </a:lnTo>
                <a:cubicBezTo>
                  <a:pt x="82600" y="674468"/>
                  <a:pt x="54007" y="662624"/>
                  <a:pt x="32925" y="641543"/>
                </a:cubicBezTo>
                <a:cubicBezTo>
                  <a:pt x="11843" y="620461"/>
                  <a:pt x="0" y="591868"/>
                  <a:pt x="0" y="562054"/>
                </a:cubicBezTo>
                <a:lnTo>
                  <a:pt x="0" y="112414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 extrusionH="381000" contourW="57150">
            <a:bevelT/>
            <a:bevelB/>
            <a:contourClr>
              <a:schemeClr val="tx2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85" tIns="131985" rIns="131985" bIns="13198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機場周邊交通不佳</a:t>
            </a:r>
            <a:r>
              <a:rPr lang="en-US" altLang="zh-TW" sz="3600" kern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1691680" y="5805264"/>
            <a:ext cx="4968552" cy="430560"/>
          </a:xfrm>
          <a:custGeom>
            <a:avLst/>
            <a:gdLst>
              <a:gd name="connsiteX0" fmla="*/ 0 w 8572560"/>
              <a:gd name="connsiteY0" fmla="*/ 0 h 430560"/>
              <a:gd name="connsiteX1" fmla="*/ 8572560 w 8572560"/>
              <a:gd name="connsiteY1" fmla="*/ 0 h 430560"/>
              <a:gd name="connsiteX2" fmla="*/ 8572560 w 8572560"/>
              <a:gd name="connsiteY2" fmla="*/ 430560 h 430560"/>
              <a:gd name="connsiteX3" fmla="*/ 0 w 8572560"/>
              <a:gd name="connsiteY3" fmla="*/ 430560 h 430560"/>
              <a:gd name="connsiteX4" fmla="*/ 0 w 8572560"/>
              <a:gd name="connsiteY4" fmla="*/ 0 h 4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430560">
                <a:moveTo>
                  <a:pt x="0" y="0"/>
                </a:moveTo>
                <a:lnTo>
                  <a:pt x="8572560" y="0"/>
                </a:lnTo>
                <a:lnTo>
                  <a:pt x="8572560" y="430560"/>
                </a:lnTo>
                <a:lnTo>
                  <a:pt x="0" y="43056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 zoom="95000"/>
            <a:lightRig rig="flat" dir="t"/>
          </a:scene3d>
          <a:sp3d z="25400"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79" tIns="33020" rIns="184912" bIns="33020" numCol="1" spcCol="127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zh-TW" altLang="en-US" sz="3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重新規劃、大眾運輸</a:t>
            </a:r>
            <a:endParaRPr lang="zh-TW" altLang="en-US" sz="36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0" name="Litebulb"/>
          <p:cNvSpPr>
            <a:spLocks noEditPoints="1" noChangeArrowheads="1"/>
          </p:cNvSpPr>
          <p:nvPr/>
        </p:nvSpPr>
        <p:spPr bwMode="auto">
          <a:xfrm>
            <a:off x="6929454" y="2714620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accent6">
              <a:lumMod val="20000"/>
              <a:lumOff val="80000"/>
              <a:alpha val="61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Litebulb"/>
          <p:cNvSpPr>
            <a:spLocks noEditPoints="1" noChangeArrowheads="1"/>
          </p:cNvSpPr>
          <p:nvPr/>
        </p:nvSpPr>
        <p:spPr bwMode="auto">
          <a:xfrm>
            <a:off x="6929454" y="2714620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Litebulb"/>
          <p:cNvSpPr>
            <a:spLocks noEditPoints="1" noChangeArrowheads="1"/>
          </p:cNvSpPr>
          <p:nvPr/>
        </p:nvSpPr>
        <p:spPr bwMode="auto">
          <a:xfrm>
            <a:off x="7286644" y="2714620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accent6">
              <a:lumMod val="20000"/>
              <a:lumOff val="80000"/>
              <a:alpha val="61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Litebulb"/>
          <p:cNvSpPr>
            <a:spLocks noEditPoints="1" noChangeArrowheads="1"/>
          </p:cNvSpPr>
          <p:nvPr/>
        </p:nvSpPr>
        <p:spPr bwMode="auto">
          <a:xfrm>
            <a:off x="7286644" y="2714620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Litebulb"/>
          <p:cNvSpPr>
            <a:spLocks noEditPoints="1" noChangeArrowheads="1"/>
          </p:cNvSpPr>
          <p:nvPr/>
        </p:nvSpPr>
        <p:spPr bwMode="auto">
          <a:xfrm>
            <a:off x="6643702" y="4572008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accent6">
              <a:lumMod val="20000"/>
              <a:lumOff val="80000"/>
              <a:alpha val="61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Litebulb"/>
          <p:cNvSpPr>
            <a:spLocks noEditPoints="1" noChangeArrowheads="1"/>
          </p:cNvSpPr>
          <p:nvPr/>
        </p:nvSpPr>
        <p:spPr bwMode="auto">
          <a:xfrm>
            <a:off x="6643702" y="4572008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Litebulb"/>
          <p:cNvSpPr>
            <a:spLocks noEditPoints="1" noChangeArrowheads="1"/>
          </p:cNvSpPr>
          <p:nvPr/>
        </p:nvSpPr>
        <p:spPr bwMode="auto">
          <a:xfrm>
            <a:off x="6643702" y="4572008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Litebulb"/>
          <p:cNvSpPr>
            <a:spLocks noEditPoints="1" noChangeArrowheads="1"/>
          </p:cNvSpPr>
          <p:nvPr/>
        </p:nvSpPr>
        <p:spPr bwMode="auto">
          <a:xfrm>
            <a:off x="6643702" y="4572008"/>
            <a:ext cx="714380" cy="121444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accent6">
              <a:lumMod val="20000"/>
              <a:lumOff val="80000"/>
              <a:alpha val="61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scene3d>
            <a:camera prst="perspectiveAbove">
              <a:rot lat="21299999" lon="0" rev="0"/>
            </a:camera>
            <a:lightRig rig="glow" dir="t"/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標題 1"/>
          <p:cNvSpPr txBox="1">
            <a:spLocks/>
          </p:cNvSpPr>
          <p:nvPr/>
        </p:nvSpPr>
        <p:spPr bwMode="auto">
          <a:xfrm>
            <a:off x="214282" y="71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結論</a:t>
            </a:r>
            <a:endParaRPr kumimoji="0" lang="zh-TW" altLang="en-US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4" grpId="0"/>
      <p:bldP spid="15" grpId="0" animBg="1"/>
      <p:bldP spid="16" grpId="0"/>
      <p:bldP spid="2050" grpId="0" animBg="1"/>
      <p:bldP spid="2050" grpId="1" animBg="1"/>
      <p:bldP spid="17" grpId="0" animBg="1"/>
      <p:bldP spid="17" grpId="1" animBg="1"/>
      <p:bldP spid="17" grpId="2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1342509"/>
            <a:ext cx="54360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旅客對亞洲機場之滿意度</a:t>
            </a:r>
          </a:p>
        </p:txBody>
      </p:sp>
      <p:pic>
        <p:nvPicPr>
          <p:cNvPr id="3075" name="Picture 3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357166"/>
            <a:ext cx="3286148" cy="242886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3074" name="Picture 2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CC99"/>
              </a:clrFrom>
              <a:clrTo>
                <a:srgbClr val="F2CC99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929322" y="2214554"/>
            <a:ext cx="2961992" cy="1484768"/>
          </a:xfrm>
          <a:prstGeom prst="rect">
            <a:avLst/>
          </a:prstGeom>
          <a:noFill/>
        </p:spPr>
      </p:pic>
      <p:sp>
        <p:nvSpPr>
          <p:cNvPr id="9" name="手繪多邊形 8"/>
          <p:cNvSpPr/>
          <p:nvPr/>
        </p:nvSpPr>
        <p:spPr>
          <a:xfrm>
            <a:off x="524032" y="2428868"/>
            <a:ext cx="4333720" cy="4027016"/>
          </a:xfrm>
          <a:custGeom>
            <a:avLst/>
            <a:gdLst>
              <a:gd name="connsiteX0" fmla="*/ 1706882 w 3413760"/>
              <a:gd name="connsiteY0" fmla="*/ 0 h 3413760"/>
              <a:gd name="connsiteX1" fmla="*/ 3185083 w 3413760"/>
              <a:gd name="connsiteY1" fmla="*/ 853443 h 3413760"/>
              <a:gd name="connsiteX2" fmla="*/ 3185080 w 3413760"/>
              <a:gd name="connsiteY2" fmla="*/ 2560324 h 3413760"/>
              <a:gd name="connsiteX3" fmla="*/ 1706880 w 3413760"/>
              <a:gd name="connsiteY3" fmla="*/ 1706880 h 3413760"/>
              <a:gd name="connsiteX4" fmla="*/ 1706882 w 341376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1706882" y="0"/>
                </a:moveTo>
                <a:cubicBezTo>
                  <a:pt x="2316692" y="1"/>
                  <a:pt x="2880179" y="325331"/>
                  <a:pt x="3185083" y="853443"/>
                </a:cubicBezTo>
                <a:cubicBezTo>
                  <a:pt x="3489987" y="1381554"/>
                  <a:pt x="3489986" y="2032214"/>
                  <a:pt x="3185080" y="2560324"/>
                </a:cubicBezTo>
                <a:lnTo>
                  <a:pt x="1706880" y="1706880"/>
                </a:lnTo>
                <a:cubicBezTo>
                  <a:pt x="1706881" y="1137920"/>
                  <a:pt x="1706881" y="568960"/>
                  <a:pt x="1706882" y="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1589" tIns="665480" rIns="435051" bIns="16814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latin typeface="微軟正黑體" pitchFamily="34" charset="-120"/>
                <a:ea typeface="微軟正黑體" pitchFamily="34" charset="-120"/>
              </a:rPr>
              <a:t>設施環境優良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500034" y="2473818"/>
            <a:ext cx="4333720" cy="4027016"/>
          </a:xfrm>
          <a:custGeom>
            <a:avLst/>
            <a:gdLst>
              <a:gd name="connsiteX0" fmla="*/ 3185081 w 3413760"/>
              <a:gd name="connsiteY0" fmla="*/ 2560320 h 3413760"/>
              <a:gd name="connsiteX1" fmla="*/ 1706879 w 3413760"/>
              <a:gd name="connsiteY1" fmla="*/ 3413760 h 3413760"/>
              <a:gd name="connsiteX2" fmla="*/ 228678 w 3413760"/>
              <a:gd name="connsiteY2" fmla="*/ 2560318 h 3413760"/>
              <a:gd name="connsiteX3" fmla="*/ 1706880 w 3413760"/>
              <a:gd name="connsiteY3" fmla="*/ 1706880 h 3413760"/>
              <a:gd name="connsiteX4" fmla="*/ 3185081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3185081" y="2560320"/>
                </a:moveTo>
                <a:cubicBezTo>
                  <a:pt x="2880176" y="3088431"/>
                  <a:pt x="2316688" y="3413760"/>
                  <a:pt x="1706879" y="3413760"/>
                </a:cubicBezTo>
                <a:cubicBezTo>
                  <a:pt x="1097069" y="3413760"/>
                  <a:pt x="533582" y="3088429"/>
                  <a:pt x="228678" y="2560318"/>
                </a:cubicBezTo>
                <a:lnTo>
                  <a:pt x="1706880" y="1706880"/>
                </a:lnTo>
                <a:lnTo>
                  <a:pt x="3185081" y="25603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80" tIns="2189481" rIns="970280" bIns="2387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latin typeface="微軟正黑體" pitchFamily="34" charset="-120"/>
                <a:ea typeface="微軟正黑體" pitchFamily="34" charset="-120"/>
              </a:rPr>
              <a:t>舒適度佳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500034" y="2428868"/>
            <a:ext cx="4333720" cy="4027016"/>
          </a:xfrm>
          <a:custGeom>
            <a:avLst/>
            <a:gdLst>
              <a:gd name="connsiteX0" fmla="*/ 228678 w 3413760"/>
              <a:gd name="connsiteY0" fmla="*/ 2560318 h 3413760"/>
              <a:gd name="connsiteX1" fmla="*/ 228680 w 3413760"/>
              <a:gd name="connsiteY1" fmla="*/ 853438 h 3413760"/>
              <a:gd name="connsiteX2" fmla="*/ 1706882 w 3413760"/>
              <a:gd name="connsiteY2" fmla="*/ 0 h 3413760"/>
              <a:gd name="connsiteX3" fmla="*/ 1706880 w 3413760"/>
              <a:gd name="connsiteY3" fmla="*/ 1706880 h 3413760"/>
              <a:gd name="connsiteX4" fmla="*/ 228678 w 3413760"/>
              <a:gd name="connsiteY4" fmla="*/ 2560318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228678" y="2560318"/>
                </a:moveTo>
                <a:cubicBezTo>
                  <a:pt x="-76226" y="2032207"/>
                  <a:pt x="-76225" y="1381548"/>
                  <a:pt x="228680" y="853438"/>
                </a:cubicBezTo>
                <a:cubicBezTo>
                  <a:pt x="533585" y="325328"/>
                  <a:pt x="1097073" y="-1"/>
                  <a:pt x="1706882" y="0"/>
                </a:cubicBezTo>
                <a:cubicBezTo>
                  <a:pt x="1706881" y="568960"/>
                  <a:pt x="1706881" y="1137920"/>
                  <a:pt x="1706880" y="1706880"/>
                </a:cubicBezTo>
                <a:lnTo>
                  <a:pt x="228678" y="256031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320" tIns="706121" rIns="1925320" bIns="1640839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latin typeface="微軟正黑體" pitchFamily="34" charset="-120"/>
                <a:ea typeface="微軟正黑體" pitchFamily="34" charset="-120"/>
              </a:rPr>
              <a:t>員工表現良好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20176" y="4427453"/>
            <a:ext cx="3416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香港赤鱲角機場</a:t>
            </a:r>
            <a:endParaRPr lang="zh-TW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20176" y="5213841"/>
            <a:ext cx="2954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日本成田機場</a:t>
            </a:r>
            <a:endParaRPr lang="zh-TW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20176" y="4438853"/>
            <a:ext cx="2954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泰國曼谷機場</a:t>
            </a:r>
            <a:endParaRPr lang="zh-TW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20177" y="5230941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臺灣桃園機場</a:t>
            </a:r>
            <a:endParaRPr lang="zh-TW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2571736" y="3071810"/>
            <a:ext cx="2786082" cy="2786082"/>
          </a:xfrm>
          <a:custGeom>
            <a:avLst/>
            <a:gdLst>
              <a:gd name="connsiteX0" fmla="*/ 0 w 3381374"/>
              <a:gd name="connsiteY0" fmla="*/ 1690687 h 3381374"/>
              <a:gd name="connsiteX1" fmla="*/ 495192 w 3381374"/>
              <a:gd name="connsiteY1" fmla="*/ 495191 h 3381374"/>
              <a:gd name="connsiteX2" fmla="*/ 1690689 w 3381374"/>
              <a:gd name="connsiteY2" fmla="*/ 2 h 3381374"/>
              <a:gd name="connsiteX3" fmla="*/ 2886185 w 3381374"/>
              <a:gd name="connsiteY3" fmla="*/ 495194 h 3381374"/>
              <a:gd name="connsiteX4" fmla="*/ 3381374 w 3381374"/>
              <a:gd name="connsiteY4" fmla="*/ 1690691 h 3381374"/>
              <a:gd name="connsiteX5" fmla="*/ 2886183 w 3381374"/>
              <a:gd name="connsiteY5" fmla="*/ 2886188 h 3381374"/>
              <a:gd name="connsiteX6" fmla="*/ 1690686 w 3381374"/>
              <a:gd name="connsiteY6" fmla="*/ 3381378 h 3381374"/>
              <a:gd name="connsiteX7" fmla="*/ 495190 w 3381374"/>
              <a:gd name="connsiteY7" fmla="*/ 2886186 h 3381374"/>
              <a:gd name="connsiteX8" fmla="*/ 0 w 3381374"/>
              <a:gd name="connsiteY8" fmla="*/ 1690689 h 3381374"/>
              <a:gd name="connsiteX9" fmla="*/ 0 w 3381374"/>
              <a:gd name="connsiteY9" fmla="*/ 1690687 h 338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374" h="3381374">
                <a:moveTo>
                  <a:pt x="0" y="1690687"/>
                </a:moveTo>
                <a:cubicBezTo>
                  <a:pt x="1" y="1242289"/>
                  <a:pt x="178127" y="812256"/>
                  <a:pt x="495192" y="495191"/>
                </a:cubicBezTo>
                <a:cubicBezTo>
                  <a:pt x="812258" y="178126"/>
                  <a:pt x="1242291" y="1"/>
                  <a:pt x="1690689" y="2"/>
                </a:cubicBezTo>
                <a:cubicBezTo>
                  <a:pt x="2139087" y="3"/>
                  <a:pt x="2569120" y="178129"/>
                  <a:pt x="2886185" y="495194"/>
                </a:cubicBezTo>
                <a:cubicBezTo>
                  <a:pt x="3203250" y="812260"/>
                  <a:pt x="3381375" y="1242293"/>
                  <a:pt x="3381374" y="1690691"/>
                </a:cubicBezTo>
                <a:cubicBezTo>
                  <a:pt x="3381374" y="2139089"/>
                  <a:pt x="3203248" y="2569122"/>
                  <a:pt x="2886183" y="2886188"/>
                </a:cubicBezTo>
                <a:cubicBezTo>
                  <a:pt x="2569117" y="3203253"/>
                  <a:pt x="2139084" y="3381379"/>
                  <a:pt x="1690686" y="3381378"/>
                </a:cubicBezTo>
                <a:cubicBezTo>
                  <a:pt x="1242288" y="3381378"/>
                  <a:pt x="812255" y="3203252"/>
                  <a:pt x="495190" y="2886186"/>
                </a:cubicBezTo>
                <a:cubicBezTo>
                  <a:pt x="178125" y="2569120"/>
                  <a:pt x="0" y="2139087"/>
                  <a:pt x="0" y="1690689"/>
                </a:cubicBezTo>
                <a:lnTo>
                  <a:pt x="0" y="169068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120900" h="88900"/>
            <a:bevelB w="88900" h="317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81279" tIns="561230" rIns="681279" bIns="56123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保安檢查不良</a:t>
            </a:r>
            <a:endParaRPr lang="zh-TW" altLang="en-US" sz="3200" kern="12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357158" y="3000372"/>
            <a:ext cx="2786082" cy="2857520"/>
          </a:xfrm>
          <a:custGeom>
            <a:avLst/>
            <a:gdLst>
              <a:gd name="connsiteX0" fmla="*/ 0 w 3381374"/>
              <a:gd name="connsiteY0" fmla="*/ 1690687 h 3381374"/>
              <a:gd name="connsiteX1" fmla="*/ 495192 w 3381374"/>
              <a:gd name="connsiteY1" fmla="*/ 495191 h 3381374"/>
              <a:gd name="connsiteX2" fmla="*/ 1690689 w 3381374"/>
              <a:gd name="connsiteY2" fmla="*/ 2 h 3381374"/>
              <a:gd name="connsiteX3" fmla="*/ 2886185 w 3381374"/>
              <a:gd name="connsiteY3" fmla="*/ 495194 h 3381374"/>
              <a:gd name="connsiteX4" fmla="*/ 3381374 w 3381374"/>
              <a:gd name="connsiteY4" fmla="*/ 1690691 h 3381374"/>
              <a:gd name="connsiteX5" fmla="*/ 2886183 w 3381374"/>
              <a:gd name="connsiteY5" fmla="*/ 2886188 h 3381374"/>
              <a:gd name="connsiteX6" fmla="*/ 1690686 w 3381374"/>
              <a:gd name="connsiteY6" fmla="*/ 3381378 h 3381374"/>
              <a:gd name="connsiteX7" fmla="*/ 495190 w 3381374"/>
              <a:gd name="connsiteY7" fmla="*/ 2886186 h 3381374"/>
              <a:gd name="connsiteX8" fmla="*/ 0 w 3381374"/>
              <a:gd name="connsiteY8" fmla="*/ 1690689 h 3381374"/>
              <a:gd name="connsiteX9" fmla="*/ 0 w 3381374"/>
              <a:gd name="connsiteY9" fmla="*/ 1690687 h 338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374" h="3381374">
                <a:moveTo>
                  <a:pt x="0" y="1690687"/>
                </a:moveTo>
                <a:cubicBezTo>
                  <a:pt x="1" y="1242289"/>
                  <a:pt x="178127" y="812256"/>
                  <a:pt x="495192" y="495191"/>
                </a:cubicBezTo>
                <a:cubicBezTo>
                  <a:pt x="812258" y="178126"/>
                  <a:pt x="1242291" y="1"/>
                  <a:pt x="1690689" y="2"/>
                </a:cubicBezTo>
                <a:cubicBezTo>
                  <a:pt x="2139087" y="3"/>
                  <a:pt x="2569120" y="178129"/>
                  <a:pt x="2886185" y="495194"/>
                </a:cubicBezTo>
                <a:cubicBezTo>
                  <a:pt x="3203250" y="812260"/>
                  <a:pt x="3381375" y="1242293"/>
                  <a:pt x="3381374" y="1690691"/>
                </a:cubicBezTo>
                <a:cubicBezTo>
                  <a:pt x="3381374" y="2139089"/>
                  <a:pt x="3203248" y="2569122"/>
                  <a:pt x="2886183" y="2886188"/>
                </a:cubicBezTo>
                <a:cubicBezTo>
                  <a:pt x="2569117" y="3203253"/>
                  <a:pt x="2139084" y="3381379"/>
                  <a:pt x="1690686" y="3381378"/>
                </a:cubicBezTo>
                <a:cubicBezTo>
                  <a:pt x="1242288" y="3381378"/>
                  <a:pt x="812255" y="3203252"/>
                  <a:pt x="495190" y="2886186"/>
                </a:cubicBezTo>
                <a:cubicBezTo>
                  <a:pt x="178125" y="2569120"/>
                  <a:pt x="0" y="2139087"/>
                  <a:pt x="0" y="1690689"/>
                </a:cubicBezTo>
                <a:lnTo>
                  <a:pt x="0" y="169068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120900" h="88900"/>
            <a:bevelB w="88900" h="317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81279" tIns="561230" rIns="681279" bIns="56123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舒適度不佳</a:t>
            </a:r>
            <a:endParaRPr lang="zh-TW" altLang="en-US" sz="3200" kern="12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214282" y="71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結論</a:t>
            </a:r>
            <a:endParaRPr kumimoji="0" lang="zh-TW" altLang="en-US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手繪多邊形 70"/>
          <p:cNvSpPr/>
          <p:nvPr/>
        </p:nvSpPr>
        <p:spPr>
          <a:xfrm>
            <a:off x="2333586" y="847089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2"/>
              <a:satOff val="6725"/>
              <a:lumOff val="539"/>
              <a:alphaOff val="0"/>
            </a:schemeClr>
          </a:fillRef>
          <a:effectRef idx="2">
            <a:schemeClr val="accent4">
              <a:hueOff val="-1116192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空間重新規劃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2357421" y="5114289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smtClean="0">
                <a:latin typeface="微軟正黑體" pitchFamily="34" charset="-120"/>
                <a:ea typeface="微軟正黑體" pitchFamily="34" charset="-120"/>
              </a:rPr>
              <a:t>三項重大改善方向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2844" y="1643050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針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2844" y="2214554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/>
                <a:blipFill>
                  <a:blip r:embed="rId2"/>
                  <a:tile tx="0" ty="0" sx="100000" sy="100000" flip="none" algn="tl"/>
                </a:blipFill>
                <a:effectLst/>
                <a:latin typeface="微軟正黑體" pitchFamily="34" charset="-120"/>
                <a:ea typeface="微軟正黑體" pitchFamily="34" charset="-120"/>
              </a:rPr>
              <a:t>對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9947" y="1928802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桃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9947" y="2500306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園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9947" y="3071810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國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4348" y="3643314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際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4348" y="4214818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機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4348" y="4786322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場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61568" y="4429132"/>
            <a:ext cx="738664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36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之</a:t>
            </a:r>
            <a:endParaRPr lang="zh-TW" altLang="en-US" sz="36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71451" y="5000636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建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271451" y="5572140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議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2357422" y="1933235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2"/>
              <a:satOff val="6725"/>
              <a:lumOff val="539"/>
              <a:alphaOff val="0"/>
            </a:schemeClr>
          </a:fillRef>
          <a:effectRef idx="2">
            <a:schemeClr val="accent4">
              <a:hueOff val="-1116192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改善餐飲零售服務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2357422" y="3000672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smtClean="0">
                <a:latin typeface="微軟正黑體" pitchFamily="34" charset="-120"/>
                <a:ea typeface="微軟正黑體" pitchFamily="34" charset="-120"/>
              </a:rPr>
              <a:t>調整動線指標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手繪多邊形 31"/>
          <p:cNvSpPr/>
          <p:nvPr/>
        </p:nvSpPr>
        <p:spPr>
          <a:xfrm>
            <a:off x="2357422" y="4068108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7"/>
              <a:satOff val="20174"/>
              <a:lumOff val="1617"/>
              <a:alphaOff val="0"/>
            </a:schemeClr>
          </a:fillRef>
          <a:effectRef idx="2">
            <a:schemeClr val="accent4">
              <a:hueOff val="-3348577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smtClean="0">
                <a:latin typeface="微軟正黑體" pitchFamily="34" charset="-120"/>
                <a:ea typeface="微軟正黑體" pitchFamily="34" charset="-120"/>
              </a:rPr>
              <a:t>提升服務形象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6786578" y="1643050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6786578" y="2714620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lnRef>
          <a:fillRef idx="1"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fillRef>
          <a:effectRef idx="0"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6786578" y="3766435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lnRef>
          <a:fillRef idx="1"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fillRef>
          <a:effectRef idx="0"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6786578" y="4844286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99947" y="1931982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/>
                <a:blipFill>
                  <a:blip r:embed="rId2"/>
                  <a:tile tx="0" ty="0" sx="100000" sy="100000" flip="none" algn="tl"/>
                </a:blipFill>
                <a:effectLst/>
                <a:latin typeface="微軟正黑體" pitchFamily="34" charset="-120"/>
                <a:ea typeface="微軟正黑體" pitchFamily="34" charset="-120"/>
              </a:rPr>
              <a:t>後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14348" y="2500306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續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99947" y="3643314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究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14348" y="3071810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研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14348" y="4214818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dirty="0" smtClean="0">
                <a:ln/>
                <a:blipFill>
                  <a:blip r:embed="rId2"/>
                  <a:tile tx="0" ty="0" sx="100000" sy="100000" flip="none" algn="tl"/>
                </a:blipFill>
                <a:latin typeface="微軟正黑體" pitchFamily="34" charset="-120"/>
                <a:ea typeface="微軟正黑體" pitchFamily="34" charset="-120"/>
              </a:rPr>
              <a:t>學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14348" y="4786322"/>
            <a:ext cx="800219" cy="7858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/>
                <a:blipFill>
                  <a:blip r:embed="rId2"/>
                  <a:tile tx="0" ty="0" sx="100000" sy="100000" flip="none" algn="tl"/>
                </a:blipFill>
                <a:effectLst/>
                <a:latin typeface="微軟正黑體" pitchFamily="34" charset="-120"/>
                <a:ea typeface="微軟正黑體" pitchFamily="34" charset="-120"/>
              </a:rPr>
              <a:t>者</a:t>
            </a:r>
            <a:endParaRPr lang="zh-TW" altLang="en-US" sz="4000" b="1" cap="none" spc="0" dirty="0">
              <a:ln/>
              <a:blipFill>
                <a:blip r:embed="rId2"/>
                <a:tile tx="0" ty="0" sx="100000" sy="100000" flip="none" algn="tl"/>
              </a:blip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2333586" y="1291589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2"/>
              <a:satOff val="6725"/>
              <a:lumOff val="539"/>
              <a:alphaOff val="0"/>
            </a:schemeClr>
          </a:fillRef>
          <a:effectRef idx="2">
            <a:schemeClr val="accent4">
              <a:hueOff val="-1116192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時間限制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手繪多邊形 28"/>
          <p:cNvSpPr/>
          <p:nvPr/>
        </p:nvSpPr>
        <p:spPr>
          <a:xfrm>
            <a:off x="2333586" y="2362200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2"/>
              <a:satOff val="6725"/>
              <a:lumOff val="539"/>
              <a:alphaOff val="0"/>
            </a:schemeClr>
          </a:fillRef>
          <a:effectRef idx="2">
            <a:schemeClr val="accent4">
              <a:hueOff val="-1116192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語言限制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2333586" y="3429000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問卷內容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2305050" y="4491989"/>
            <a:ext cx="5572164" cy="937261"/>
          </a:xfrm>
          <a:custGeom>
            <a:avLst/>
            <a:gdLst>
              <a:gd name="connsiteX0" fmla="*/ 0 w 5225689"/>
              <a:gd name="connsiteY0" fmla="*/ 93726 h 937261"/>
              <a:gd name="connsiteX1" fmla="*/ 27452 w 5225689"/>
              <a:gd name="connsiteY1" fmla="*/ 27452 h 937261"/>
              <a:gd name="connsiteX2" fmla="*/ 93726 w 5225689"/>
              <a:gd name="connsiteY2" fmla="*/ 0 h 937261"/>
              <a:gd name="connsiteX3" fmla="*/ 5131963 w 5225689"/>
              <a:gd name="connsiteY3" fmla="*/ 0 h 937261"/>
              <a:gd name="connsiteX4" fmla="*/ 5198237 w 5225689"/>
              <a:gd name="connsiteY4" fmla="*/ 27452 h 937261"/>
              <a:gd name="connsiteX5" fmla="*/ 5225689 w 5225689"/>
              <a:gd name="connsiteY5" fmla="*/ 93726 h 937261"/>
              <a:gd name="connsiteX6" fmla="*/ 5225689 w 5225689"/>
              <a:gd name="connsiteY6" fmla="*/ 843535 h 937261"/>
              <a:gd name="connsiteX7" fmla="*/ 5198237 w 5225689"/>
              <a:gd name="connsiteY7" fmla="*/ 909809 h 937261"/>
              <a:gd name="connsiteX8" fmla="*/ 5131963 w 5225689"/>
              <a:gd name="connsiteY8" fmla="*/ 937261 h 937261"/>
              <a:gd name="connsiteX9" fmla="*/ 93726 w 5225689"/>
              <a:gd name="connsiteY9" fmla="*/ 937261 h 937261"/>
              <a:gd name="connsiteX10" fmla="*/ 27452 w 5225689"/>
              <a:gd name="connsiteY10" fmla="*/ 909809 h 937261"/>
              <a:gd name="connsiteX11" fmla="*/ 0 w 5225689"/>
              <a:gd name="connsiteY11" fmla="*/ 843535 h 937261"/>
              <a:gd name="connsiteX12" fmla="*/ 0 w 5225689"/>
              <a:gd name="connsiteY12" fmla="*/ 93726 h 9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5689" h="937261">
                <a:moveTo>
                  <a:pt x="0" y="93726"/>
                </a:moveTo>
                <a:cubicBezTo>
                  <a:pt x="0" y="68868"/>
                  <a:pt x="9875" y="45029"/>
                  <a:pt x="27452" y="27452"/>
                </a:cubicBezTo>
                <a:cubicBezTo>
                  <a:pt x="45029" y="9875"/>
                  <a:pt x="68869" y="0"/>
                  <a:pt x="93726" y="0"/>
                </a:cubicBezTo>
                <a:lnTo>
                  <a:pt x="5131963" y="0"/>
                </a:lnTo>
                <a:cubicBezTo>
                  <a:pt x="5156821" y="0"/>
                  <a:pt x="5180660" y="9875"/>
                  <a:pt x="5198237" y="27452"/>
                </a:cubicBezTo>
                <a:cubicBezTo>
                  <a:pt x="5215814" y="45029"/>
                  <a:pt x="5225689" y="68869"/>
                  <a:pt x="5225689" y="93726"/>
                </a:cubicBezTo>
                <a:lnTo>
                  <a:pt x="5225689" y="843535"/>
                </a:lnTo>
                <a:cubicBezTo>
                  <a:pt x="5225689" y="868393"/>
                  <a:pt x="5215814" y="892232"/>
                  <a:pt x="5198237" y="909809"/>
                </a:cubicBezTo>
                <a:cubicBezTo>
                  <a:pt x="5180660" y="927386"/>
                  <a:pt x="5156820" y="937261"/>
                  <a:pt x="5131963" y="937261"/>
                </a:cubicBezTo>
                <a:lnTo>
                  <a:pt x="93726" y="937261"/>
                </a:lnTo>
                <a:cubicBezTo>
                  <a:pt x="68868" y="937261"/>
                  <a:pt x="45029" y="927386"/>
                  <a:pt x="27452" y="909809"/>
                </a:cubicBezTo>
                <a:cubicBezTo>
                  <a:pt x="9875" y="892232"/>
                  <a:pt x="0" y="868392"/>
                  <a:pt x="0" y="843535"/>
                </a:cubicBezTo>
                <a:lnTo>
                  <a:pt x="0" y="937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7"/>
              <a:satOff val="20174"/>
              <a:lumOff val="1617"/>
              <a:alphaOff val="0"/>
            </a:schemeClr>
          </a:fillRef>
          <a:effectRef idx="2">
            <a:schemeClr val="accent4">
              <a:hueOff val="-3348577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61" tIns="145561" rIns="1145011" bIns="14556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其他產業之影響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6794500" y="4197731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6807581" y="3175381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6794500" y="2108581"/>
            <a:ext cx="609219" cy="609219"/>
          </a:xfrm>
          <a:custGeom>
            <a:avLst/>
            <a:gdLst>
              <a:gd name="connsiteX0" fmla="*/ 0 w 609219"/>
              <a:gd name="connsiteY0" fmla="*/ 335070 h 609219"/>
              <a:gd name="connsiteX1" fmla="*/ 137074 w 609219"/>
              <a:gd name="connsiteY1" fmla="*/ 335070 h 609219"/>
              <a:gd name="connsiteX2" fmla="*/ 137074 w 609219"/>
              <a:gd name="connsiteY2" fmla="*/ 0 h 609219"/>
              <a:gd name="connsiteX3" fmla="*/ 472145 w 609219"/>
              <a:gd name="connsiteY3" fmla="*/ 0 h 609219"/>
              <a:gd name="connsiteX4" fmla="*/ 472145 w 609219"/>
              <a:gd name="connsiteY4" fmla="*/ 335070 h 609219"/>
              <a:gd name="connsiteX5" fmla="*/ 609219 w 609219"/>
              <a:gd name="connsiteY5" fmla="*/ 335070 h 609219"/>
              <a:gd name="connsiteX6" fmla="*/ 304610 w 609219"/>
              <a:gd name="connsiteY6" fmla="*/ 609219 h 609219"/>
              <a:gd name="connsiteX7" fmla="*/ 0 w 609219"/>
              <a:gd name="connsiteY7" fmla="*/ 335070 h 6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19" h="609219">
                <a:moveTo>
                  <a:pt x="0" y="335070"/>
                </a:moveTo>
                <a:lnTo>
                  <a:pt x="137074" y="335070"/>
                </a:lnTo>
                <a:lnTo>
                  <a:pt x="137074" y="0"/>
                </a:lnTo>
                <a:lnTo>
                  <a:pt x="472145" y="0"/>
                </a:lnTo>
                <a:lnTo>
                  <a:pt x="472145" y="335070"/>
                </a:lnTo>
                <a:lnTo>
                  <a:pt x="609219" y="335070"/>
                </a:lnTo>
                <a:lnTo>
                  <a:pt x="304610" y="609219"/>
                </a:lnTo>
                <a:lnTo>
                  <a:pt x="0" y="3350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474" tIns="25400" rIns="162474" bIns="1761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標題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1143000"/>
          </a:xfrm>
        </p:spPr>
        <p:txBody>
          <a:bodyPr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2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3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4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5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93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93" decel="100000"/>
                                        <p:tgtEl>
                                          <p:spTgt spid="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19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19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93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93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19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19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93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193" decel="100000"/>
                                        <p:tgtEl>
                                          <p:spTgt spid="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19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19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93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193" decel="100000"/>
                                        <p:tgtEl>
                                          <p:spTgt spid="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8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9" dur="19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0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1" dur="19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2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4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5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93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193" decel="100000"/>
                                        <p:tgtEl>
                                          <p:spTgt spid="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4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5" dur="19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6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19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8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93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193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0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1" dur="19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2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19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4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5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21" grpId="0" animBg="1"/>
      <p:bldP spid="21" grpId="1" animBg="1"/>
      <p:bldP spid="37" grpId="0"/>
      <p:bldP spid="38" grpId="0"/>
      <p:bldP spid="39" grpId="0"/>
      <p:bldP spid="40" grpId="0"/>
      <p:bldP spid="41" grpId="0"/>
      <p:bldP spid="42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72" grpId="0"/>
      <p:bldP spid="77" grpId="0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2118">
            <a:off x="3718068" y="2163114"/>
            <a:ext cx="3443745" cy="29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 rot="20538133">
            <a:off x="3742048" y="2253857"/>
            <a:ext cx="373800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TW" sz="5400" b="1" kern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Thank you for your listening.</a:t>
            </a:r>
            <a:endParaRPr lang="zh-TW" altLang="en-US" sz="5400" b="1" kern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2" name="AutoShape 24"/>
          <p:cNvSpPr>
            <a:spLocks noChangeArrowheads="1"/>
          </p:cNvSpPr>
          <p:nvPr/>
        </p:nvSpPr>
        <p:spPr bwMode="gray">
          <a:xfrm>
            <a:off x="285720" y="928670"/>
            <a:ext cx="2857520" cy="4786346"/>
          </a:xfrm>
          <a:prstGeom prst="irregularSeal1">
            <a:avLst/>
          </a:prstGeom>
          <a:solidFill>
            <a:srgbClr val="E9642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8553" name="Text Box 25"/>
          <p:cNvSpPr txBox="1">
            <a:spLocks noChangeArrowheads="1"/>
          </p:cNvSpPr>
          <p:nvPr/>
        </p:nvSpPr>
        <p:spPr bwMode="gray">
          <a:xfrm>
            <a:off x="571472" y="3000372"/>
            <a:ext cx="223651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研究動機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143900" y="642918"/>
            <a:ext cx="5715001" cy="1162051"/>
            <a:chOff x="2160" y="930"/>
            <a:chExt cx="3600" cy="732"/>
          </a:xfrm>
        </p:grpSpPr>
        <p:sp>
          <p:nvSpPr>
            <p:cNvPr id="278542" name="AutoShape 14"/>
            <p:cNvSpPr>
              <a:spLocks noChangeArrowheads="1"/>
            </p:cNvSpPr>
            <p:nvPr/>
          </p:nvSpPr>
          <p:spPr bwMode="gray">
            <a:xfrm rot="16200000">
              <a:off x="3594" y="-50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8536" name="Text Box 8"/>
            <p:cNvSpPr txBox="1">
              <a:spLocks noChangeArrowheads="1"/>
            </p:cNvSpPr>
            <p:nvPr/>
          </p:nvSpPr>
          <p:spPr bwMode="gray">
            <a:xfrm>
              <a:off x="2835" y="1110"/>
              <a:ext cx="116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3200" b="1" spc="50" dirty="0" smtClean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第一印象</a:t>
              </a:r>
              <a:endParaRPr lang="en-US" altLang="zh-TW" sz="32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8554" name="Line 26"/>
            <p:cNvSpPr>
              <a:spLocks noChangeShapeType="1"/>
            </p:cNvSpPr>
            <p:nvPr/>
          </p:nvSpPr>
          <p:spPr bwMode="gray">
            <a:xfrm>
              <a:off x="4656" y="1290"/>
              <a:ext cx="1104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143900" y="2000240"/>
            <a:ext cx="5715000" cy="1162050"/>
            <a:chOff x="2160" y="1845"/>
            <a:chExt cx="3600" cy="732"/>
          </a:xfrm>
        </p:grpSpPr>
        <p:sp>
          <p:nvSpPr>
            <p:cNvPr id="278543" name="AutoShape 15"/>
            <p:cNvSpPr>
              <a:spLocks noChangeArrowheads="1"/>
            </p:cNvSpPr>
            <p:nvPr/>
          </p:nvSpPr>
          <p:spPr bwMode="gray">
            <a:xfrm rot="16200000">
              <a:off x="3594" y="411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00B0F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8545" name="Text Box 17"/>
            <p:cNvSpPr txBox="1">
              <a:spLocks noChangeArrowheads="1"/>
            </p:cNvSpPr>
            <p:nvPr/>
          </p:nvSpPr>
          <p:spPr bwMode="gray">
            <a:xfrm>
              <a:off x="2790" y="2025"/>
              <a:ext cx="122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新細明體" charset="-120"/>
                </a:rPr>
                <a:t> </a:t>
              </a:r>
              <a:r>
                <a:rPr lang="zh-TW" altLang="en-US" sz="3200" b="1" spc="50" dirty="0" smtClean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專業評比</a:t>
              </a:r>
              <a:endParaRPr lang="en-US" altLang="zh-TW" sz="32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8555" name="Line 27"/>
            <p:cNvSpPr>
              <a:spLocks noChangeShapeType="1"/>
            </p:cNvSpPr>
            <p:nvPr/>
          </p:nvSpPr>
          <p:spPr bwMode="gray">
            <a:xfrm>
              <a:off x="4656" y="2205"/>
              <a:ext cx="1104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8143900" y="3357562"/>
            <a:ext cx="5715000" cy="1162050"/>
            <a:chOff x="2160" y="2916"/>
            <a:chExt cx="3600" cy="732"/>
          </a:xfrm>
        </p:grpSpPr>
        <p:sp>
          <p:nvSpPr>
            <p:cNvPr id="278544" name="AutoShape 16"/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gray">
            <a:xfrm>
              <a:off x="2867" y="3084"/>
              <a:ext cx="169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3200" b="1" spc="50" dirty="0" smtClean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改善服務品質</a:t>
              </a:r>
              <a:endParaRPr lang="en-US" altLang="zh-TW" sz="32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8556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群組 19"/>
          <p:cNvGrpSpPr/>
          <p:nvPr/>
        </p:nvGrpSpPr>
        <p:grpSpPr>
          <a:xfrm>
            <a:off x="8143900" y="4857760"/>
            <a:ext cx="5715001" cy="1162050"/>
            <a:chOff x="3428999" y="4643446"/>
            <a:chExt cx="5715001" cy="1162050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gray">
            <a:xfrm rot="16200000">
              <a:off x="5705475" y="2366970"/>
              <a:ext cx="1162050" cy="5715001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7030A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gray">
            <a:xfrm>
              <a:off x="4572007" y="4929198"/>
              <a:ext cx="2685351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3200" b="1" spc="50" dirty="0" smtClean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網路意見調查</a:t>
              </a:r>
              <a:endParaRPr lang="en-US" altLang="zh-TW" sz="32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gray">
            <a:xfrm>
              <a:off x="7391400" y="5214950"/>
              <a:ext cx="17526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8125" y="246063"/>
          <a:ext cx="8572500" cy="6357937"/>
        </p:xfrm>
        <a:graphic>
          <a:graphicData uri="http://schemas.openxmlformats.org/presentationml/2006/ole">
            <p:oleObj spid="_x0000_s29698" name="Worksheet" r:id="rId4" imgW="4591154" imgH="3628987" progId="Excel.Sheet.8">
              <p:link updateAutomatic="1"/>
            </p:oleObj>
          </a:graphicData>
        </a:graphic>
      </p:graphicFrame>
      <p:sp>
        <p:nvSpPr>
          <p:cNvPr id="23" name="橢圓 22"/>
          <p:cNvSpPr/>
          <p:nvPr/>
        </p:nvSpPr>
        <p:spPr>
          <a:xfrm>
            <a:off x="4643438" y="428604"/>
            <a:ext cx="1285884" cy="1214446"/>
          </a:xfrm>
          <a:prstGeom prst="ellipse">
            <a:avLst/>
          </a:prstGeom>
          <a:noFill/>
          <a:ln w="63500">
            <a:solidFill>
              <a:srgbClr val="FF9900"/>
            </a:solidFill>
          </a:ln>
          <a:scene3d>
            <a:camera prst="orthographicFront"/>
            <a:lightRig rig="sof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 rot="19241121">
            <a:off x="6528612" y="602239"/>
            <a:ext cx="535075" cy="1857388"/>
          </a:xfrm>
          <a:prstGeom prst="downArrow">
            <a:avLst>
              <a:gd name="adj1" fmla="val 50000"/>
              <a:gd name="adj2" fmla="val 68754"/>
            </a:avLst>
          </a:prstGeom>
          <a:solidFill>
            <a:srgbClr val="FFFF00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 rot="698183">
            <a:off x="2261929" y="3032442"/>
            <a:ext cx="607223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 rot="698183">
            <a:off x="2261196" y="3032450"/>
            <a:ext cx="6000792" cy="8572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灣出入境人次</a:t>
            </a:r>
            <a:r>
              <a:rPr lang="zh-TW" alt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大幅</a:t>
            </a:r>
            <a:r>
              <a:rPr lang="zh-TW" alt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下降</a:t>
            </a:r>
            <a:endParaRPr lang="zh-TW" alt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9" name="Picture 3" descr="C:\Users\Administrator\Pictures\圖片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752475"/>
            <a:ext cx="8027987" cy="5351463"/>
          </a:xfrm>
          <a:prstGeom prst="rect">
            <a:avLst/>
          </a:prstGeom>
          <a:solidFill>
            <a:srgbClr val="002060"/>
          </a:solidFill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8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8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0393 L -0.60869 -0.0143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3.75723E-6 L -0.56146 -0.0023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2312E-6 L -0.53542 2.02312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382E-6 L -0.49618 -3.58382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5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AutoShape 5"/>
          <p:cNvSpPr>
            <a:spLocks noChangeArrowheads="1"/>
          </p:cNvSpPr>
          <p:nvPr/>
        </p:nvSpPr>
        <p:spPr bwMode="gray">
          <a:xfrm rot="5400000">
            <a:off x="-2392174" y="923689"/>
            <a:ext cx="5897585" cy="4970952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ltGray">
          <a:xfrm rot="5400000">
            <a:off x="-2054010" y="1289593"/>
            <a:ext cx="5016434" cy="4226467"/>
          </a:xfrm>
          <a:custGeom>
            <a:avLst/>
            <a:gdLst>
              <a:gd name="G0" fmla="+- 744 0 0"/>
              <a:gd name="G1" fmla="+- 11756105 0 0"/>
              <a:gd name="G2" fmla="+- 0 0 11756105"/>
              <a:gd name="T0" fmla="*/ 0 256 1"/>
              <a:gd name="T1" fmla="*/ 180 256 1"/>
              <a:gd name="G3" fmla="+- 11756105 T0 T1"/>
              <a:gd name="T2" fmla="*/ 0 256 1"/>
              <a:gd name="T3" fmla="*/ 90 256 1"/>
              <a:gd name="G4" fmla="+- 11756105 T2 T3"/>
              <a:gd name="G5" fmla="*/ G4 2 1"/>
              <a:gd name="T4" fmla="*/ 90 256 1"/>
              <a:gd name="T5" fmla="*/ 0 256 1"/>
              <a:gd name="G6" fmla="+- 11756105 T4 T5"/>
              <a:gd name="G7" fmla="*/ G6 2 1"/>
              <a:gd name="G8" fmla="abs 1175610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44"/>
              <a:gd name="G18" fmla="*/ 744 1 2"/>
              <a:gd name="G19" fmla="+- G18 5400 0"/>
              <a:gd name="G20" fmla="cos G19 11756105"/>
              <a:gd name="G21" fmla="sin G19 11756105"/>
              <a:gd name="G22" fmla="+- G20 10800 0"/>
              <a:gd name="G23" fmla="+- G21 10800 0"/>
              <a:gd name="G24" fmla="+- 10800 0 G20"/>
              <a:gd name="G25" fmla="+- 744 10800 0"/>
              <a:gd name="G26" fmla="?: G9 G17 G25"/>
              <a:gd name="G27" fmla="?: G9 0 21600"/>
              <a:gd name="G28" fmla="cos 10800 11756105"/>
              <a:gd name="G29" fmla="sin 10800 11756105"/>
              <a:gd name="G30" fmla="sin 744 11756105"/>
              <a:gd name="G31" fmla="+- G28 10800 0"/>
              <a:gd name="G32" fmla="+- G29 10800 0"/>
              <a:gd name="G33" fmla="+- G30 10800 0"/>
              <a:gd name="G34" fmla="?: G4 0 G31"/>
              <a:gd name="G35" fmla="?: 11756105 G34 0"/>
              <a:gd name="G36" fmla="?: G6 G35 G31"/>
              <a:gd name="G37" fmla="+- 21600 0 G36"/>
              <a:gd name="G38" fmla="?: G4 0 G33"/>
              <a:gd name="G39" fmla="?: 1175610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28 w 21600"/>
              <a:gd name="T15" fmla="*/ 10862 h 21600"/>
              <a:gd name="T16" fmla="*/ 10800 w 21600"/>
              <a:gd name="T17" fmla="*/ 10056 h 21600"/>
              <a:gd name="T18" fmla="*/ 16572 w 21600"/>
              <a:gd name="T19" fmla="*/ 1086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1027710" y="2032499"/>
            <a:ext cx="799698" cy="2501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研究目的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121283" y="1164026"/>
            <a:ext cx="6491981" cy="705766"/>
            <a:chOff x="1698" y="1437"/>
            <a:chExt cx="3645" cy="334"/>
          </a:xfrm>
        </p:grpSpPr>
        <p:sp>
          <p:nvSpPr>
            <p:cNvPr id="134165" name="AutoShape 21"/>
            <p:cNvSpPr>
              <a:spLocks noChangeArrowheads="1"/>
            </p:cNvSpPr>
            <p:nvPr/>
          </p:nvSpPr>
          <p:spPr bwMode="gray">
            <a:xfrm>
              <a:off x="1931" y="1437"/>
              <a:ext cx="3349" cy="33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698" y="1447"/>
              <a:ext cx="316" cy="316"/>
              <a:chOff x="1583" y="1494"/>
              <a:chExt cx="526" cy="526"/>
            </a:xfrm>
          </p:grpSpPr>
          <p:sp>
            <p:nvSpPr>
              <p:cNvPr id="134167" name="Oval 23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68" name="Oval 24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69" name="Oval 25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70" name="Oval 26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71" name="Oval 27"/>
              <p:cNvSpPr>
                <a:spLocks noChangeArrowheads="1"/>
              </p:cNvSpPr>
              <p:nvPr/>
            </p:nvSpPr>
            <p:spPr bwMode="gray">
              <a:xfrm>
                <a:off x="1670" y="153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FFFF00">
                      <a:gamma/>
                      <a:shade val="76078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4187" name="Text Box 43"/>
            <p:cNvSpPr txBox="1">
              <a:spLocks noChangeArrowheads="1"/>
            </p:cNvSpPr>
            <p:nvPr/>
          </p:nvSpPr>
          <p:spPr bwMode="auto">
            <a:xfrm>
              <a:off x="1750" y="1504"/>
              <a:ext cx="20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rgbClr val="00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34192" name="Text Box 48"/>
            <p:cNvSpPr txBox="1">
              <a:spLocks noChangeArrowheads="1"/>
            </p:cNvSpPr>
            <p:nvPr/>
          </p:nvSpPr>
          <p:spPr bwMode="auto">
            <a:xfrm>
              <a:off x="2064" y="1491"/>
              <a:ext cx="32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2400" b="1" spc="50" dirty="0" smtClean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了解旅客對機場現有軟硬體設施之滿意度</a:t>
              </a:r>
              <a:endParaRPr lang="en-US" altLang="zh-TW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573674" y="2133926"/>
            <a:ext cx="6069869" cy="703653"/>
            <a:chOff x="1952" y="1896"/>
            <a:chExt cx="3408" cy="333"/>
          </a:xfrm>
        </p:grpSpPr>
        <p:sp>
          <p:nvSpPr>
            <p:cNvPr id="134158" name="AutoShape 14"/>
            <p:cNvSpPr>
              <a:spLocks noChangeArrowheads="1"/>
            </p:cNvSpPr>
            <p:nvPr/>
          </p:nvSpPr>
          <p:spPr bwMode="gray">
            <a:xfrm>
              <a:off x="2185" y="1896"/>
              <a:ext cx="3175" cy="33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</p:grpSpPr>
          <p:sp>
            <p:nvSpPr>
              <p:cNvPr id="134160" name="Oval 1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61" name="Oval 1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62" name="Oval 18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63" name="Oval 1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64" name="Oval 20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FFFF00">
                      <a:gamma/>
                      <a:shade val="76078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 dirty="0"/>
              </a:p>
            </p:txBody>
          </p:sp>
        </p:grpSp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>
              <a:off x="2010" y="1954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34193" name="Text Box 49"/>
            <p:cNvSpPr txBox="1">
              <a:spLocks noChangeArrowheads="1"/>
            </p:cNvSpPr>
            <p:nvPr/>
          </p:nvSpPr>
          <p:spPr bwMode="auto">
            <a:xfrm>
              <a:off x="2304" y="1950"/>
              <a:ext cx="239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2400" b="1" spc="50" dirty="0" smtClean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探討旅客對服務人員之滿意度</a:t>
              </a:r>
              <a:endParaRPr lang="en-US" altLang="zh-TW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669851" y="3101713"/>
            <a:ext cx="5973692" cy="703653"/>
            <a:chOff x="2006" y="2354"/>
            <a:chExt cx="3354" cy="333"/>
          </a:xfrm>
        </p:grpSpPr>
        <p:sp>
          <p:nvSpPr>
            <p:cNvPr id="134150" name="AutoShape 6"/>
            <p:cNvSpPr>
              <a:spLocks noChangeArrowheads="1"/>
            </p:cNvSpPr>
            <p:nvPr/>
          </p:nvSpPr>
          <p:spPr bwMode="gray">
            <a:xfrm>
              <a:off x="2240" y="2354"/>
              <a:ext cx="3120" cy="33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006" y="2364"/>
              <a:ext cx="316" cy="316"/>
              <a:chOff x="1583" y="1494"/>
              <a:chExt cx="526" cy="526"/>
            </a:xfrm>
          </p:grpSpPr>
          <p:sp>
            <p:nvSpPr>
              <p:cNvPr id="134152" name="Oval 8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53" name="Oval 9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54" name="Oval 10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55" name="Oval 11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56" name="Oval 12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FFFF00">
                      <a:gamma/>
                      <a:shade val="76078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4189" name="Text Box 45"/>
            <p:cNvSpPr txBox="1">
              <a:spLocks noChangeArrowheads="1"/>
            </p:cNvSpPr>
            <p:nvPr/>
          </p:nvSpPr>
          <p:spPr bwMode="auto">
            <a:xfrm>
              <a:off x="2064" y="2424"/>
              <a:ext cx="177" cy="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000000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134194" name="Text Box 50"/>
            <p:cNvSpPr txBox="1">
              <a:spLocks noChangeArrowheads="1"/>
            </p:cNvSpPr>
            <p:nvPr/>
          </p:nvSpPr>
          <p:spPr bwMode="auto">
            <a:xfrm>
              <a:off x="2352" y="2397"/>
              <a:ext cx="186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/>
              <a:r>
                <a:rPr lang="zh-TW" altLang="en-US" sz="2400" b="1" spc="50" dirty="0" smtClean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找尋機場服務品質缺口</a:t>
              </a:r>
              <a:endParaRPr lang="en-US" altLang="zh-TW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573674" y="4069501"/>
            <a:ext cx="5713656" cy="705766"/>
            <a:chOff x="1952" y="2812"/>
            <a:chExt cx="3208" cy="334"/>
          </a:xfrm>
        </p:grpSpPr>
        <p:sp>
          <p:nvSpPr>
            <p:cNvPr id="134172" name="AutoShape 28"/>
            <p:cNvSpPr>
              <a:spLocks noChangeArrowheads="1"/>
            </p:cNvSpPr>
            <p:nvPr/>
          </p:nvSpPr>
          <p:spPr bwMode="gray">
            <a:xfrm>
              <a:off x="2185" y="2812"/>
              <a:ext cx="2975" cy="33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</p:grpSpPr>
          <p:sp>
            <p:nvSpPr>
              <p:cNvPr id="134174" name="Oval 3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75" name="Oval 3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76" name="Oval 3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77" name="Oval 3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E9940B">
                      <a:gamma/>
                      <a:tint val="0"/>
                      <a:invGamma/>
                    </a:srgbClr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78" name="Oval 34"/>
              <p:cNvSpPr>
                <a:spLocks noChangeArrowheads="1"/>
              </p:cNvSpPr>
              <p:nvPr/>
            </p:nvSpPr>
            <p:spPr bwMode="gray">
              <a:xfrm>
                <a:off x="1659" y="1589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FFFF00">
                      <a:gamma/>
                      <a:shade val="76078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4190" name="Text Box 46"/>
            <p:cNvSpPr txBox="1">
              <a:spLocks noChangeArrowheads="1"/>
            </p:cNvSpPr>
            <p:nvPr/>
          </p:nvSpPr>
          <p:spPr bwMode="auto">
            <a:xfrm>
              <a:off x="2010" y="2877"/>
              <a:ext cx="177" cy="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000000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34195" name="Text Box 51"/>
            <p:cNvSpPr txBox="1">
              <a:spLocks noChangeArrowheads="1"/>
            </p:cNvSpPr>
            <p:nvPr/>
          </p:nvSpPr>
          <p:spPr bwMode="auto">
            <a:xfrm>
              <a:off x="2312" y="2860"/>
              <a:ext cx="239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400" b="1" spc="50" dirty="0" smtClean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比較旅客對亞洲機場之滿意度</a:t>
              </a:r>
              <a:endParaRPr lang="en-US" altLang="zh-TW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5362" name="Picture 2" descr="C:\Users\Administrator\Desktop\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500702"/>
            <a:ext cx="1524000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1 0.07746 C -0.13507 0.00208 -0.17552 -0.07329 -0.2309 -0.08231 C -0.28645 -0.09133 -0.3802 0.02289 -0.42795 0.02289 C -0.47552 0.02289 -0.47534 -0.08786 -0.51684 -0.08231 C -0.55833 -0.07676 -0.63541 0.05411 -0.67691 0.05688 C -0.71857 0.05966 -0.68993 -0.06589 -0.7658 -0.06543 C -0.84201 -0.06497 -1.07257 0.04 -1.13246 0.06035 " pathEditMode="fixed" rAng="0" ptsTypes="aaaaaaA">
                                      <p:cBhvr>
                                        <p:cTn id="6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" y="-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研究流程</a:t>
            </a:r>
            <a:endParaRPr lang="zh-TW" altLang="en-US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1188691" y="1500174"/>
            <a:ext cx="6995160" cy="452596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rnd" cmpd="sng">
            <a:solidFill>
              <a:schemeClr val="tx1"/>
            </a:solidFill>
          </a:ln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z="-227350" prstMaterial="matte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手繪多邊形 15"/>
          <p:cNvSpPr/>
          <p:nvPr/>
        </p:nvSpPr>
        <p:spPr>
          <a:xfrm>
            <a:off x="467544" y="2391909"/>
            <a:ext cx="1028298" cy="3989419"/>
          </a:xfrm>
          <a:custGeom>
            <a:avLst/>
            <a:gdLst>
              <a:gd name="connsiteX0" fmla="*/ 0 w 1028298"/>
              <a:gd name="connsiteY0" fmla="*/ 171386 h 3989419"/>
              <a:gd name="connsiteX1" fmla="*/ 50198 w 1028298"/>
              <a:gd name="connsiteY1" fmla="*/ 50198 h 3989419"/>
              <a:gd name="connsiteX2" fmla="*/ 171386 w 1028298"/>
              <a:gd name="connsiteY2" fmla="*/ 0 h 3989419"/>
              <a:gd name="connsiteX3" fmla="*/ 856912 w 1028298"/>
              <a:gd name="connsiteY3" fmla="*/ 0 h 3989419"/>
              <a:gd name="connsiteX4" fmla="*/ 978100 w 1028298"/>
              <a:gd name="connsiteY4" fmla="*/ 50198 h 3989419"/>
              <a:gd name="connsiteX5" fmla="*/ 1028298 w 1028298"/>
              <a:gd name="connsiteY5" fmla="*/ 171386 h 3989419"/>
              <a:gd name="connsiteX6" fmla="*/ 1028298 w 1028298"/>
              <a:gd name="connsiteY6" fmla="*/ 3818033 h 3989419"/>
              <a:gd name="connsiteX7" fmla="*/ 978100 w 1028298"/>
              <a:gd name="connsiteY7" fmla="*/ 3939221 h 3989419"/>
              <a:gd name="connsiteX8" fmla="*/ 856912 w 1028298"/>
              <a:gd name="connsiteY8" fmla="*/ 3989419 h 3989419"/>
              <a:gd name="connsiteX9" fmla="*/ 171386 w 1028298"/>
              <a:gd name="connsiteY9" fmla="*/ 3989419 h 3989419"/>
              <a:gd name="connsiteX10" fmla="*/ 50198 w 1028298"/>
              <a:gd name="connsiteY10" fmla="*/ 3939221 h 3989419"/>
              <a:gd name="connsiteX11" fmla="*/ 0 w 1028298"/>
              <a:gd name="connsiteY11" fmla="*/ 3818033 h 3989419"/>
              <a:gd name="connsiteX12" fmla="*/ 0 w 1028298"/>
              <a:gd name="connsiteY12" fmla="*/ 171386 h 39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989419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818033"/>
                </a:lnTo>
                <a:cubicBezTo>
                  <a:pt x="1028298" y="3863487"/>
                  <a:pt x="1010241" y="3907080"/>
                  <a:pt x="978100" y="3939221"/>
                </a:cubicBezTo>
                <a:cubicBezTo>
                  <a:pt x="945959" y="3971362"/>
                  <a:pt x="902366" y="3989419"/>
                  <a:pt x="856912" y="3989419"/>
                </a:cubicBezTo>
                <a:lnTo>
                  <a:pt x="171386" y="3989419"/>
                </a:lnTo>
                <a:cubicBezTo>
                  <a:pt x="125932" y="3989419"/>
                  <a:pt x="82339" y="3971362"/>
                  <a:pt x="50198" y="3939221"/>
                </a:cubicBezTo>
                <a:cubicBezTo>
                  <a:pt x="18057" y="3907080"/>
                  <a:pt x="0" y="3863487"/>
                  <a:pt x="0" y="3818033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確立研究動機與目的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 rot="21395901">
            <a:off x="1612830" y="2148892"/>
            <a:ext cx="1028298" cy="3989419"/>
          </a:xfrm>
          <a:custGeom>
            <a:avLst/>
            <a:gdLst>
              <a:gd name="connsiteX0" fmla="*/ 0 w 1028298"/>
              <a:gd name="connsiteY0" fmla="*/ 171386 h 3989419"/>
              <a:gd name="connsiteX1" fmla="*/ 50198 w 1028298"/>
              <a:gd name="connsiteY1" fmla="*/ 50198 h 3989419"/>
              <a:gd name="connsiteX2" fmla="*/ 171386 w 1028298"/>
              <a:gd name="connsiteY2" fmla="*/ 0 h 3989419"/>
              <a:gd name="connsiteX3" fmla="*/ 856912 w 1028298"/>
              <a:gd name="connsiteY3" fmla="*/ 0 h 3989419"/>
              <a:gd name="connsiteX4" fmla="*/ 978100 w 1028298"/>
              <a:gd name="connsiteY4" fmla="*/ 50198 h 3989419"/>
              <a:gd name="connsiteX5" fmla="*/ 1028298 w 1028298"/>
              <a:gd name="connsiteY5" fmla="*/ 171386 h 3989419"/>
              <a:gd name="connsiteX6" fmla="*/ 1028298 w 1028298"/>
              <a:gd name="connsiteY6" fmla="*/ 3818033 h 3989419"/>
              <a:gd name="connsiteX7" fmla="*/ 978100 w 1028298"/>
              <a:gd name="connsiteY7" fmla="*/ 3939221 h 3989419"/>
              <a:gd name="connsiteX8" fmla="*/ 856912 w 1028298"/>
              <a:gd name="connsiteY8" fmla="*/ 3989419 h 3989419"/>
              <a:gd name="connsiteX9" fmla="*/ 171386 w 1028298"/>
              <a:gd name="connsiteY9" fmla="*/ 3989419 h 3989419"/>
              <a:gd name="connsiteX10" fmla="*/ 50198 w 1028298"/>
              <a:gd name="connsiteY10" fmla="*/ 3939221 h 3989419"/>
              <a:gd name="connsiteX11" fmla="*/ 0 w 1028298"/>
              <a:gd name="connsiteY11" fmla="*/ 3818033 h 3989419"/>
              <a:gd name="connsiteX12" fmla="*/ 0 w 1028298"/>
              <a:gd name="connsiteY12" fmla="*/ 171386 h 39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989419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818033"/>
                </a:lnTo>
                <a:cubicBezTo>
                  <a:pt x="1028298" y="3863487"/>
                  <a:pt x="1010241" y="3907080"/>
                  <a:pt x="978100" y="3939221"/>
                </a:cubicBezTo>
                <a:cubicBezTo>
                  <a:pt x="945959" y="3971362"/>
                  <a:pt x="902366" y="3989419"/>
                  <a:pt x="856912" y="3989419"/>
                </a:cubicBezTo>
                <a:lnTo>
                  <a:pt x="171386" y="3989419"/>
                </a:lnTo>
                <a:cubicBezTo>
                  <a:pt x="125932" y="3989419"/>
                  <a:pt x="82339" y="3971362"/>
                  <a:pt x="50198" y="3939221"/>
                </a:cubicBezTo>
                <a:cubicBezTo>
                  <a:pt x="18057" y="3907080"/>
                  <a:pt x="0" y="3863487"/>
                  <a:pt x="0" y="3818033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文獻探討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 rot="21232772">
            <a:off x="2796435" y="1892809"/>
            <a:ext cx="1028298" cy="3989419"/>
          </a:xfrm>
          <a:custGeom>
            <a:avLst/>
            <a:gdLst>
              <a:gd name="connsiteX0" fmla="*/ 0 w 1028298"/>
              <a:gd name="connsiteY0" fmla="*/ 171386 h 3989419"/>
              <a:gd name="connsiteX1" fmla="*/ 50198 w 1028298"/>
              <a:gd name="connsiteY1" fmla="*/ 50198 h 3989419"/>
              <a:gd name="connsiteX2" fmla="*/ 171386 w 1028298"/>
              <a:gd name="connsiteY2" fmla="*/ 0 h 3989419"/>
              <a:gd name="connsiteX3" fmla="*/ 856912 w 1028298"/>
              <a:gd name="connsiteY3" fmla="*/ 0 h 3989419"/>
              <a:gd name="connsiteX4" fmla="*/ 978100 w 1028298"/>
              <a:gd name="connsiteY4" fmla="*/ 50198 h 3989419"/>
              <a:gd name="connsiteX5" fmla="*/ 1028298 w 1028298"/>
              <a:gd name="connsiteY5" fmla="*/ 171386 h 3989419"/>
              <a:gd name="connsiteX6" fmla="*/ 1028298 w 1028298"/>
              <a:gd name="connsiteY6" fmla="*/ 3818033 h 3989419"/>
              <a:gd name="connsiteX7" fmla="*/ 978100 w 1028298"/>
              <a:gd name="connsiteY7" fmla="*/ 3939221 h 3989419"/>
              <a:gd name="connsiteX8" fmla="*/ 856912 w 1028298"/>
              <a:gd name="connsiteY8" fmla="*/ 3989419 h 3989419"/>
              <a:gd name="connsiteX9" fmla="*/ 171386 w 1028298"/>
              <a:gd name="connsiteY9" fmla="*/ 3989419 h 3989419"/>
              <a:gd name="connsiteX10" fmla="*/ 50198 w 1028298"/>
              <a:gd name="connsiteY10" fmla="*/ 3939221 h 3989419"/>
              <a:gd name="connsiteX11" fmla="*/ 0 w 1028298"/>
              <a:gd name="connsiteY11" fmla="*/ 3818033 h 3989419"/>
              <a:gd name="connsiteX12" fmla="*/ 0 w 1028298"/>
              <a:gd name="connsiteY12" fmla="*/ 171386 h 39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989419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818033"/>
                </a:lnTo>
                <a:cubicBezTo>
                  <a:pt x="1028298" y="3863487"/>
                  <a:pt x="1010241" y="3907080"/>
                  <a:pt x="978100" y="3939221"/>
                </a:cubicBezTo>
                <a:cubicBezTo>
                  <a:pt x="945959" y="3971362"/>
                  <a:pt x="902366" y="3989419"/>
                  <a:pt x="856912" y="3989419"/>
                </a:cubicBezTo>
                <a:lnTo>
                  <a:pt x="171386" y="3989419"/>
                </a:lnTo>
                <a:cubicBezTo>
                  <a:pt x="125932" y="3989419"/>
                  <a:pt x="82339" y="3971362"/>
                  <a:pt x="50198" y="3939221"/>
                </a:cubicBezTo>
                <a:cubicBezTo>
                  <a:pt x="18057" y="3907080"/>
                  <a:pt x="0" y="3863487"/>
                  <a:pt x="0" y="3818033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建立研究設計與方法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 rot="21056720">
            <a:off x="3932168" y="1685748"/>
            <a:ext cx="1028298" cy="3846543"/>
          </a:xfrm>
          <a:custGeom>
            <a:avLst/>
            <a:gdLst>
              <a:gd name="connsiteX0" fmla="*/ 0 w 1028298"/>
              <a:gd name="connsiteY0" fmla="*/ 171386 h 3846543"/>
              <a:gd name="connsiteX1" fmla="*/ 50198 w 1028298"/>
              <a:gd name="connsiteY1" fmla="*/ 50198 h 3846543"/>
              <a:gd name="connsiteX2" fmla="*/ 171386 w 1028298"/>
              <a:gd name="connsiteY2" fmla="*/ 0 h 3846543"/>
              <a:gd name="connsiteX3" fmla="*/ 856912 w 1028298"/>
              <a:gd name="connsiteY3" fmla="*/ 0 h 3846543"/>
              <a:gd name="connsiteX4" fmla="*/ 978100 w 1028298"/>
              <a:gd name="connsiteY4" fmla="*/ 50198 h 3846543"/>
              <a:gd name="connsiteX5" fmla="*/ 1028298 w 1028298"/>
              <a:gd name="connsiteY5" fmla="*/ 171386 h 3846543"/>
              <a:gd name="connsiteX6" fmla="*/ 1028298 w 1028298"/>
              <a:gd name="connsiteY6" fmla="*/ 3675157 h 3846543"/>
              <a:gd name="connsiteX7" fmla="*/ 978100 w 1028298"/>
              <a:gd name="connsiteY7" fmla="*/ 3796345 h 3846543"/>
              <a:gd name="connsiteX8" fmla="*/ 856912 w 1028298"/>
              <a:gd name="connsiteY8" fmla="*/ 3846543 h 3846543"/>
              <a:gd name="connsiteX9" fmla="*/ 171386 w 1028298"/>
              <a:gd name="connsiteY9" fmla="*/ 3846543 h 3846543"/>
              <a:gd name="connsiteX10" fmla="*/ 50198 w 1028298"/>
              <a:gd name="connsiteY10" fmla="*/ 3796345 h 3846543"/>
              <a:gd name="connsiteX11" fmla="*/ 0 w 1028298"/>
              <a:gd name="connsiteY11" fmla="*/ 3675157 h 3846543"/>
              <a:gd name="connsiteX12" fmla="*/ 0 w 1028298"/>
              <a:gd name="connsiteY12" fmla="*/ 171386 h 38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846543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675157"/>
                </a:lnTo>
                <a:cubicBezTo>
                  <a:pt x="1028298" y="3720611"/>
                  <a:pt x="1010241" y="3764204"/>
                  <a:pt x="978100" y="3796345"/>
                </a:cubicBezTo>
                <a:cubicBezTo>
                  <a:pt x="945959" y="3828486"/>
                  <a:pt x="902366" y="3846543"/>
                  <a:pt x="856912" y="3846543"/>
                </a:cubicBezTo>
                <a:lnTo>
                  <a:pt x="171386" y="3846543"/>
                </a:lnTo>
                <a:cubicBezTo>
                  <a:pt x="125932" y="3846543"/>
                  <a:pt x="82339" y="3828486"/>
                  <a:pt x="50198" y="3796345"/>
                </a:cubicBezTo>
                <a:cubicBezTo>
                  <a:pt x="18057" y="3764204"/>
                  <a:pt x="0" y="3720611"/>
                  <a:pt x="0" y="3675157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問卷前測與修訂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 rot="20911061">
            <a:off x="5088583" y="1332618"/>
            <a:ext cx="1028298" cy="3846543"/>
          </a:xfrm>
          <a:custGeom>
            <a:avLst/>
            <a:gdLst>
              <a:gd name="connsiteX0" fmla="*/ 0 w 1028298"/>
              <a:gd name="connsiteY0" fmla="*/ 171386 h 3846543"/>
              <a:gd name="connsiteX1" fmla="*/ 50198 w 1028298"/>
              <a:gd name="connsiteY1" fmla="*/ 50198 h 3846543"/>
              <a:gd name="connsiteX2" fmla="*/ 171386 w 1028298"/>
              <a:gd name="connsiteY2" fmla="*/ 0 h 3846543"/>
              <a:gd name="connsiteX3" fmla="*/ 856912 w 1028298"/>
              <a:gd name="connsiteY3" fmla="*/ 0 h 3846543"/>
              <a:gd name="connsiteX4" fmla="*/ 978100 w 1028298"/>
              <a:gd name="connsiteY4" fmla="*/ 50198 h 3846543"/>
              <a:gd name="connsiteX5" fmla="*/ 1028298 w 1028298"/>
              <a:gd name="connsiteY5" fmla="*/ 171386 h 3846543"/>
              <a:gd name="connsiteX6" fmla="*/ 1028298 w 1028298"/>
              <a:gd name="connsiteY6" fmla="*/ 3675157 h 3846543"/>
              <a:gd name="connsiteX7" fmla="*/ 978100 w 1028298"/>
              <a:gd name="connsiteY7" fmla="*/ 3796345 h 3846543"/>
              <a:gd name="connsiteX8" fmla="*/ 856912 w 1028298"/>
              <a:gd name="connsiteY8" fmla="*/ 3846543 h 3846543"/>
              <a:gd name="connsiteX9" fmla="*/ 171386 w 1028298"/>
              <a:gd name="connsiteY9" fmla="*/ 3846543 h 3846543"/>
              <a:gd name="connsiteX10" fmla="*/ 50198 w 1028298"/>
              <a:gd name="connsiteY10" fmla="*/ 3796345 h 3846543"/>
              <a:gd name="connsiteX11" fmla="*/ 0 w 1028298"/>
              <a:gd name="connsiteY11" fmla="*/ 3675157 h 3846543"/>
              <a:gd name="connsiteX12" fmla="*/ 0 w 1028298"/>
              <a:gd name="connsiteY12" fmla="*/ 171386 h 38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846543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675157"/>
                </a:lnTo>
                <a:cubicBezTo>
                  <a:pt x="1028298" y="3720611"/>
                  <a:pt x="1010241" y="3764204"/>
                  <a:pt x="978100" y="3796345"/>
                </a:cubicBezTo>
                <a:cubicBezTo>
                  <a:pt x="945959" y="3828486"/>
                  <a:pt x="902366" y="3846543"/>
                  <a:pt x="856912" y="3846543"/>
                </a:cubicBezTo>
                <a:lnTo>
                  <a:pt x="171386" y="3846543"/>
                </a:lnTo>
                <a:cubicBezTo>
                  <a:pt x="125932" y="3846543"/>
                  <a:pt x="82339" y="3828486"/>
                  <a:pt x="50198" y="3796345"/>
                </a:cubicBezTo>
                <a:cubicBezTo>
                  <a:pt x="18057" y="3764204"/>
                  <a:pt x="0" y="3720611"/>
                  <a:pt x="0" y="3675157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問卷發放與回收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 rot="20852152">
            <a:off x="6127107" y="830343"/>
            <a:ext cx="1028298" cy="3846543"/>
          </a:xfrm>
          <a:custGeom>
            <a:avLst/>
            <a:gdLst>
              <a:gd name="connsiteX0" fmla="*/ 0 w 1028298"/>
              <a:gd name="connsiteY0" fmla="*/ 171386 h 3846543"/>
              <a:gd name="connsiteX1" fmla="*/ 50198 w 1028298"/>
              <a:gd name="connsiteY1" fmla="*/ 50198 h 3846543"/>
              <a:gd name="connsiteX2" fmla="*/ 171386 w 1028298"/>
              <a:gd name="connsiteY2" fmla="*/ 0 h 3846543"/>
              <a:gd name="connsiteX3" fmla="*/ 856912 w 1028298"/>
              <a:gd name="connsiteY3" fmla="*/ 0 h 3846543"/>
              <a:gd name="connsiteX4" fmla="*/ 978100 w 1028298"/>
              <a:gd name="connsiteY4" fmla="*/ 50198 h 3846543"/>
              <a:gd name="connsiteX5" fmla="*/ 1028298 w 1028298"/>
              <a:gd name="connsiteY5" fmla="*/ 171386 h 3846543"/>
              <a:gd name="connsiteX6" fmla="*/ 1028298 w 1028298"/>
              <a:gd name="connsiteY6" fmla="*/ 3675157 h 3846543"/>
              <a:gd name="connsiteX7" fmla="*/ 978100 w 1028298"/>
              <a:gd name="connsiteY7" fmla="*/ 3796345 h 3846543"/>
              <a:gd name="connsiteX8" fmla="*/ 856912 w 1028298"/>
              <a:gd name="connsiteY8" fmla="*/ 3846543 h 3846543"/>
              <a:gd name="connsiteX9" fmla="*/ 171386 w 1028298"/>
              <a:gd name="connsiteY9" fmla="*/ 3846543 h 3846543"/>
              <a:gd name="connsiteX10" fmla="*/ 50198 w 1028298"/>
              <a:gd name="connsiteY10" fmla="*/ 3796345 h 3846543"/>
              <a:gd name="connsiteX11" fmla="*/ 0 w 1028298"/>
              <a:gd name="connsiteY11" fmla="*/ 3675157 h 3846543"/>
              <a:gd name="connsiteX12" fmla="*/ 0 w 1028298"/>
              <a:gd name="connsiteY12" fmla="*/ 171386 h 38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846543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675157"/>
                </a:lnTo>
                <a:cubicBezTo>
                  <a:pt x="1028298" y="3720611"/>
                  <a:pt x="1010241" y="3764204"/>
                  <a:pt x="978100" y="3796345"/>
                </a:cubicBezTo>
                <a:cubicBezTo>
                  <a:pt x="945959" y="3828486"/>
                  <a:pt x="902366" y="3846543"/>
                  <a:pt x="856912" y="3846543"/>
                </a:cubicBezTo>
                <a:lnTo>
                  <a:pt x="171386" y="3846543"/>
                </a:lnTo>
                <a:cubicBezTo>
                  <a:pt x="125932" y="3846543"/>
                  <a:pt x="82339" y="3828486"/>
                  <a:pt x="50198" y="3796345"/>
                </a:cubicBezTo>
                <a:cubicBezTo>
                  <a:pt x="18057" y="3764204"/>
                  <a:pt x="0" y="3720611"/>
                  <a:pt x="0" y="3675157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資料分析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 rot="20698637">
            <a:off x="7141176" y="256178"/>
            <a:ext cx="1028298" cy="3846543"/>
          </a:xfrm>
          <a:custGeom>
            <a:avLst/>
            <a:gdLst>
              <a:gd name="connsiteX0" fmla="*/ 0 w 1028298"/>
              <a:gd name="connsiteY0" fmla="*/ 171386 h 3846543"/>
              <a:gd name="connsiteX1" fmla="*/ 50198 w 1028298"/>
              <a:gd name="connsiteY1" fmla="*/ 50198 h 3846543"/>
              <a:gd name="connsiteX2" fmla="*/ 171386 w 1028298"/>
              <a:gd name="connsiteY2" fmla="*/ 0 h 3846543"/>
              <a:gd name="connsiteX3" fmla="*/ 856912 w 1028298"/>
              <a:gd name="connsiteY3" fmla="*/ 0 h 3846543"/>
              <a:gd name="connsiteX4" fmla="*/ 978100 w 1028298"/>
              <a:gd name="connsiteY4" fmla="*/ 50198 h 3846543"/>
              <a:gd name="connsiteX5" fmla="*/ 1028298 w 1028298"/>
              <a:gd name="connsiteY5" fmla="*/ 171386 h 3846543"/>
              <a:gd name="connsiteX6" fmla="*/ 1028298 w 1028298"/>
              <a:gd name="connsiteY6" fmla="*/ 3675157 h 3846543"/>
              <a:gd name="connsiteX7" fmla="*/ 978100 w 1028298"/>
              <a:gd name="connsiteY7" fmla="*/ 3796345 h 3846543"/>
              <a:gd name="connsiteX8" fmla="*/ 856912 w 1028298"/>
              <a:gd name="connsiteY8" fmla="*/ 3846543 h 3846543"/>
              <a:gd name="connsiteX9" fmla="*/ 171386 w 1028298"/>
              <a:gd name="connsiteY9" fmla="*/ 3846543 h 3846543"/>
              <a:gd name="connsiteX10" fmla="*/ 50198 w 1028298"/>
              <a:gd name="connsiteY10" fmla="*/ 3796345 h 3846543"/>
              <a:gd name="connsiteX11" fmla="*/ 0 w 1028298"/>
              <a:gd name="connsiteY11" fmla="*/ 3675157 h 3846543"/>
              <a:gd name="connsiteX12" fmla="*/ 0 w 1028298"/>
              <a:gd name="connsiteY12" fmla="*/ 171386 h 384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298" h="3846543">
                <a:moveTo>
                  <a:pt x="0" y="171386"/>
                </a:moveTo>
                <a:cubicBezTo>
                  <a:pt x="0" y="125932"/>
                  <a:pt x="18057" y="82339"/>
                  <a:pt x="50198" y="50198"/>
                </a:cubicBezTo>
                <a:cubicBezTo>
                  <a:pt x="82339" y="18057"/>
                  <a:pt x="125932" y="0"/>
                  <a:pt x="171386" y="0"/>
                </a:cubicBezTo>
                <a:lnTo>
                  <a:pt x="856912" y="0"/>
                </a:lnTo>
                <a:cubicBezTo>
                  <a:pt x="902366" y="0"/>
                  <a:pt x="945959" y="18057"/>
                  <a:pt x="978100" y="50198"/>
                </a:cubicBezTo>
                <a:cubicBezTo>
                  <a:pt x="1010241" y="82339"/>
                  <a:pt x="1028298" y="125932"/>
                  <a:pt x="1028298" y="171386"/>
                </a:cubicBezTo>
                <a:lnTo>
                  <a:pt x="1028298" y="3675157"/>
                </a:lnTo>
                <a:cubicBezTo>
                  <a:pt x="1028298" y="3720611"/>
                  <a:pt x="1010241" y="3764204"/>
                  <a:pt x="978100" y="3796345"/>
                </a:cubicBezTo>
                <a:cubicBezTo>
                  <a:pt x="945959" y="3828486"/>
                  <a:pt x="902366" y="3846543"/>
                  <a:pt x="856912" y="3846543"/>
                </a:cubicBezTo>
                <a:lnTo>
                  <a:pt x="171386" y="3846543"/>
                </a:lnTo>
                <a:cubicBezTo>
                  <a:pt x="125932" y="3846543"/>
                  <a:pt x="82339" y="3828486"/>
                  <a:pt x="50198" y="3796345"/>
                </a:cubicBezTo>
                <a:cubicBezTo>
                  <a:pt x="18057" y="3764204"/>
                  <a:pt x="0" y="3720611"/>
                  <a:pt x="0" y="3675157"/>
                </a:cubicBezTo>
                <a:lnTo>
                  <a:pt x="0" y="17138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156877" tIns="156877" rIns="156877" bIns="156877" numCol="1" spcCol="1270" anchor="ctr" anchorCtr="0">
            <a:noAutofit/>
            <a:sp3d extrusionH="28000" prstMaterial="matte"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12"/>
          <p:cNvGrpSpPr/>
          <p:nvPr/>
        </p:nvGrpSpPr>
        <p:grpSpPr>
          <a:xfrm>
            <a:off x="2714612" y="-2643230"/>
            <a:ext cx="4114800" cy="4343400"/>
            <a:chOff x="2714612" y="-2643230"/>
            <a:chExt cx="4114800" cy="4343400"/>
          </a:xfrm>
        </p:grpSpPr>
        <p:sp>
          <p:nvSpPr>
            <p:cNvPr id="11" name="Oval 100"/>
            <p:cNvSpPr>
              <a:spLocks noChangeArrowheads="1"/>
            </p:cNvSpPr>
            <p:nvPr/>
          </p:nvSpPr>
          <p:spPr bwMode="gray">
            <a:xfrm>
              <a:off x="2714612" y="-2643230"/>
              <a:ext cx="4114800" cy="4343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571868" y="357166"/>
              <a:ext cx="264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研究流程</a:t>
              </a:r>
              <a:endParaRPr lang="zh-TW" altLang="en-US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4"/>
          <p:cNvGrpSpPr/>
          <p:nvPr/>
        </p:nvGrpSpPr>
        <p:grpSpPr>
          <a:xfrm>
            <a:off x="-2500362" y="2500306"/>
            <a:ext cx="2428892" cy="2500331"/>
            <a:chOff x="656043" y="71512"/>
            <a:chExt cx="1302417" cy="1302417"/>
          </a:xfrm>
          <a:solidFill>
            <a:srgbClr val="FF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橢圓 5"/>
            <p:cNvSpPr/>
            <p:nvPr/>
          </p:nvSpPr>
          <p:spPr>
            <a:xfrm>
              <a:off x="656043" y="71512"/>
              <a:ext cx="1302417" cy="1302417"/>
            </a:xfrm>
            <a:prstGeom prst="ellipse">
              <a:avLst/>
            </a:prstGeom>
            <a:grp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885881" y="294783"/>
              <a:ext cx="842740" cy="8186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購前對</a:t>
              </a: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產品</a:t>
              </a:r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績效預期</a:t>
              </a:r>
              <a:endParaRPr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7"/>
          <p:cNvGrpSpPr/>
          <p:nvPr/>
        </p:nvGrpSpPr>
        <p:grpSpPr>
          <a:xfrm>
            <a:off x="2530714" y="3500438"/>
            <a:ext cx="755402" cy="755402"/>
            <a:chOff x="929551" y="1408248"/>
            <a:chExt cx="755402" cy="755402"/>
          </a:xfrm>
          <a:solidFill>
            <a:schemeClr val="bg1">
              <a:lumMod val="75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加號 8"/>
            <p:cNvSpPr/>
            <p:nvPr/>
          </p:nvSpPr>
          <p:spPr>
            <a:xfrm>
              <a:off x="929551" y="1408248"/>
              <a:ext cx="755402" cy="755402"/>
            </a:xfrm>
            <a:prstGeom prst="mathPlus">
              <a:avLst/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加號 4"/>
            <p:cNvSpPr/>
            <p:nvPr/>
          </p:nvSpPr>
          <p:spPr>
            <a:xfrm>
              <a:off x="1029680" y="1697114"/>
              <a:ext cx="555144" cy="177670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1200"/>
            </a:p>
          </p:txBody>
        </p:sp>
      </p:grpSp>
      <p:grpSp>
        <p:nvGrpSpPr>
          <p:cNvPr id="4" name="群組 10"/>
          <p:cNvGrpSpPr/>
          <p:nvPr/>
        </p:nvGrpSpPr>
        <p:grpSpPr>
          <a:xfrm>
            <a:off x="-2500362" y="2500306"/>
            <a:ext cx="2428892" cy="2500330"/>
            <a:chOff x="656043" y="2269407"/>
            <a:chExt cx="1302417" cy="1302417"/>
          </a:xfrm>
          <a:solidFill>
            <a:srgbClr val="FF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橢圓 11"/>
            <p:cNvSpPr/>
            <p:nvPr/>
          </p:nvSpPr>
          <p:spPr>
            <a:xfrm>
              <a:off x="656043" y="2269407"/>
              <a:ext cx="1302417" cy="1302417"/>
            </a:xfrm>
            <a:prstGeom prst="ellipse">
              <a:avLst/>
            </a:prstGeom>
            <a:grp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885084" y="2492678"/>
              <a:ext cx="881844" cy="8511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購後對</a:t>
              </a: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產品</a:t>
              </a:r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績效認知</a:t>
              </a:r>
              <a:endParaRPr lang="zh-TW" altLang="en-US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13"/>
          <p:cNvGrpSpPr/>
          <p:nvPr/>
        </p:nvGrpSpPr>
        <p:grpSpPr>
          <a:xfrm>
            <a:off x="6015220" y="3643314"/>
            <a:ext cx="414168" cy="484499"/>
            <a:chOff x="2153824" y="1543700"/>
            <a:chExt cx="414168" cy="484499"/>
          </a:xfrm>
          <a:solidFill>
            <a:schemeClr val="accent6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向右箭號 14"/>
            <p:cNvSpPr/>
            <p:nvPr/>
          </p:nvSpPr>
          <p:spPr>
            <a:xfrm>
              <a:off x="2153824" y="1543700"/>
              <a:ext cx="414168" cy="4844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向右箭號 4"/>
            <p:cNvSpPr/>
            <p:nvPr/>
          </p:nvSpPr>
          <p:spPr>
            <a:xfrm>
              <a:off x="2153824" y="1640600"/>
              <a:ext cx="289918" cy="290699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1700"/>
            </a:p>
          </p:txBody>
        </p:sp>
      </p:grpSp>
      <p:grpSp>
        <p:nvGrpSpPr>
          <p:cNvPr id="8" name="群組 16"/>
          <p:cNvGrpSpPr/>
          <p:nvPr/>
        </p:nvGrpSpPr>
        <p:grpSpPr>
          <a:xfrm>
            <a:off x="-2500362" y="2500306"/>
            <a:ext cx="2428892" cy="2500330"/>
            <a:chOff x="2739912" y="483532"/>
            <a:chExt cx="2604835" cy="2604835"/>
          </a:xfrm>
          <a:solidFill>
            <a:srgbClr val="00CC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橢圓 17"/>
            <p:cNvSpPr/>
            <p:nvPr/>
          </p:nvSpPr>
          <p:spPr>
            <a:xfrm>
              <a:off x="2739912" y="483532"/>
              <a:ext cx="2604835" cy="2604835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橢圓 4"/>
            <p:cNvSpPr/>
            <p:nvPr/>
          </p:nvSpPr>
          <p:spPr>
            <a:xfrm>
              <a:off x="3197995" y="1013849"/>
              <a:ext cx="1763688" cy="15535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610" tIns="54610" rIns="54610" bIns="5461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zh-TW" sz="4000" b="1" dirty="0">
                  <a:latin typeface="微軟正黑體" pitchFamily="34" charset="-120"/>
                  <a:ea typeface="微軟正黑體" pitchFamily="34" charset="-120"/>
                </a:rPr>
                <a:t>顧客滿意度</a:t>
              </a:r>
              <a:endParaRPr lang="zh-TW" altLang="en-US" sz="4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539552" y="116632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顧客滿意度</a:t>
            </a:r>
            <a:endParaRPr kumimoji="0" lang="zh-TW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2 -0.31059 C 0.07761 -0.32123 0.09167 -0.33187 0.09653 -0.33187 C 0.12761 -0.33187 0.15938 -0.16535 0.15938 0.00116 C 0.15938 -0.08279 0.17553 -0.16535 0.19046 -0.16535 C 0.20643 -0.16535 0.22171 -0.0814 0.22171 0.00116 C 0.22171 -0.04024 0.22969 -0.08279 0.23768 -0.08279 C 0.24566 -0.08279 0.25365 -0.04139 0.25365 0.00116 C 0.25365 -0.02012 0.25764 -0.04024 0.26164 -0.04024 C 0.26563 -0.04024 0.26962 -0.01896 0.26962 0.00116 C 0.26962 -0.00948 0.27171 -0.02012 0.27362 -0.02012 C 0.27466 -0.02012 0.27761 -0.00948 0.27761 0.00116 C 0.27761 -0.00416 0.27865 -0.00948 0.27969 -0.00948 C 0.27969 -0.00809 0.28178 -0.00416 0.28178 0.00116 C 0.28178 -0.00162 0.28178 -0.00416 0.28282 -0.00416 C 0.28282 -0.00277 0.28386 -0.00138 0.28386 0.00116 C 0.28386 -0.00023 0.28386 -0.00162 0.28386 -0.00277 C 0.2849 -0.00277 0.2849 -0.00138 0.2849 -3.46901E-6 C 0.28594 -3.46901E-6 0.28594 -0.00138 0.28594 -0.00277 C 0.28698 -0.00277 0.28698 -0.00138 0.28698 -3.46901E-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219 -0.28931 C 0.05348 -0.29926 0.09289 -0.30897 0.1066 -0.30897 C 0.19358 -0.30897 0.28316 -0.15402 0.28316 0.00116 C 0.28316 -0.07724 0.32796 -0.15402 0.37014 -0.15402 C 0.41511 -0.15402 0.45747 -0.07585 0.45747 0.00116 C 0.45747 -0.03746 0.47987 -0.07724 0.50226 -0.07724 C 0.52466 -0.07724 0.54705 -0.03862 0.54705 0.00116 C 0.54705 -0.01873 0.55834 -0.03746 0.56945 -0.03746 C 0.58073 -0.03746 0.59185 -0.0178 0.59185 0.00116 C 0.59185 -0.00878 0.59775 -0.01873 0.60313 -0.01873 C 0.60608 -0.01873 0.61424 -0.00878 0.61424 0.00116 C 0.61424 -0.00393 0.61719 -0.00878 0.62014 -0.00878 C 0.62014 -0.00763 0.62587 -0.00393 0.62587 0.00116 C 0.62587 -0.00162 0.62587 -0.00393 0.629 -0.00393 C 0.629 -0.00254 0.63178 -0.00138 0.63178 0.00116 C 0.63178 -0.00023 0.63178 -0.00162 0.63178 -0.00254 C 0.63473 -0.00254 0.63473 -0.00138 0.63473 -3.46901E-6 C 0.63785 -3.46901E-6 0.63785 -0.00138 0.63785 -0.00254 C 0.64063 -0.00254 0.64063 -0.00138 0.64063 -3.46901E-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917 -0.3284 C 0.0474 -0.33973 0.11094 -0.35083 0.13282 -0.35083 C 0.27327 -0.35083 0.41806 -0.17483 0.41806 0.00116 C 0.41806 -0.08765 0.49028 -0.17483 0.55869 -0.17483 C 0.63108 -0.17483 0.69948 -0.08626 0.69948 0.00116 C 0.69948 -0.04278 0.73525 -0.08765 0.77171 -0.08765 C 0.80782 -0.08765 0.84393 -0.04394 0.84393 0.00116 C 0.84393 -0.0215 0.86216 -0.04278 0.88021 -0.04278 C 0.89827 -0.04278 0.91615 -0.02012 0.91615 0.00116 C 0.91615 -0.01017 0.9257 -0.0215 0.93438 -0.0215 C 0.93889 -0.0215 0.95244 -0.01017 0.95244 0.00116 C 0.95244 -0.00462 0.95712 -0.01017 0.96181 -0.01017 C 0.96181 -0.00878 0.97136 -0.00462 0.97136 0.00116 C 0.97136 -0.00185 0.97136 -0.00462 0.97605 -0.00462 C 0.97605 -0.003 0.98073 -0.00162 0.98073 0.00116 C 0.98073 -0.00046 0.98073 -0.00185 0.98073 -0.003 C 0.98542 -0.003 0.98542 -0.00162 0.98542 -0.00023 C 0.99011 -0.00023 0.99011 -0.00162 0.99011 -0.003 C 0.99497 -0.003 0.99497 -0.00162 0.99497 -0.0002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8"/>
          <p:cNvGrpSpPr/>
          <p:nvPr/>
        </p:nvGrpSpPr>
        <p:grpSpPr>
          <a:xfrm>
            <a:off x="675316" y="1758258"/>
            <a:ext cx="1824982" cy="4599700"/>
            <a:chOff x="675316" y="1758258"/>
            <a:chExt cx="1824982" cy="4599700"/>
          </a:xfrm>
        </p:grpSpPr>
        <p:grpSp>
          <p:nvGrpSpPr>
            <p:cNvPr id="3" name="群組 2"/>
            <p:cNvGrpSpPr/>
            <p:nvPr/>
          </p:nvGrpSpPr>
          <p:grpSpPr>
            <a:xfrm>
              <a:off x="675316" y="1758258"/>
              <a:ext cx="1824982" cy="604800"/>
              <a:chOff x="3035" y="271917"/>
              <a:chExt cx="1824982" cy="604800"/>
            </a:xfrm>
            <a:scene3d>
              <a:camera prst="obliqueTopRight"/>
              <a:lightRig rig="flat" dir="t"/>
            </a:scene3d>
          </p:grpSpPr>
          <p:sp>
            <p:nvSpPr>
              <p:cNvPr id="7" name="矩形 6"/>
              <p:cNvSpPr/>
              <p:nvPr/>
            </p:nvSpPr>
            <p:spPr>
              <a:xfrm>
                <a:off x="3035" y="271917"/>
                <a:ext cx="1824982" cy="604800"/>
              </a:xfrm>
              <a:prstGeom prst="rect">
                <a:avLst/>
              </a:prstGeom>
              <a:sp3d>
                <a:bevelT w="63500" h="25400" prst="angle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8" name="矩形 7"/>
              <p:cNvSpPr/>
              <p:nvPr/>
            </p:nvSpPr>
            <p:spPr>
              <a:xfrm>
                <a:off x="3035" y="271917"/>
                <a:ext cx="1824982" cy="604800"/>
              </a:xfrm>
              <a:prstGeom prst="rect">
                <a:avLst/>
              </a:prstGeom>
              <a:sp3d>
                <a:bevelT w="63500" h="25400" prst="angle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149352" tIns="85344" rIns="149352" bIns="85344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零售業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675316" y="2434496"/>
              <a:ext cx="1824982" cy="3923462"/>
              <a:chOff x="3035" y="876717"/>
              <a:chExt cx="1824982" cy="3923462"/>
            </a:xfrm>
            <a:scene3d>
              <a:camera prst="orthographicFront"/>
              <a:lightRig rig="flat" dir="t"/>
            </a:scene3d>
          </p:grpSpPr>
          <p:sp>
            <p:nvSpPr>
              <p:cNvPr id="5" name="矩形 4"/>
              <p:cNvSpPr/>
              <p:nvPr/>
            </p:nvSpPr>
            <p:spPr>
              <a:xfrm>
                <a:off x="3035" y="876717"/>
                <a:ext cx="1824982" cy="3923462"/>
              </a:xfrm>
              <a:prstGeom prst="rect">
                <a:avLst/>
              </a:prstGeom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" name="矩形 5"/>
              <p:cNvSpPr/>
              <p:nvPr/>
            </p:nvSpPr>
            <p:spPr>
              <a:xfrm>
                <a:off x="3035" y="876717"/>
                <a:ext cx="1824982" cy="3923462"/>
              </a:xfrm>
              <a:prstGeom prst="rect">
                <a:avLst/>
              </a:prstGeom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12014" tIns="112014" rIns="149352" bIns="168021" spcCol="1270"/>
              <a:lstStyle/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1.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銷售人員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2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服務定位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商品價格</a:t>
                </a:r>
                <a:endParaRPr lang="en-US" altLang="zh-TW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        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與價值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4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商店環境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5.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商品服務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6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廣告促銷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7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商店產品</a:t>
                </a:r>
                <a:endParaRPr lang="en-US" altLang="zh-TW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        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政策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8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顧客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9" name="群組 29"/>
          <p:cNvGrpSpPr/>
          <p:nvPr/>
        </p:nvGrpSpPr>
        <p:grpSpPr>
          <a:xfrm>
            <a:off x="2707986" y="1758258"/>
            <a:ext cx="1824982" cy="4599700"/>
            <a:chOff x="2707986" y="1758258"/>
            <a:chExt cx="1824982" cy="4599700"/>
          </a:xfrm>
        </p:grpSpPr>
        <p:grpSp>
          <p:nvGrpSpPr>
            <p:cNvPr id="10" name="群組 8"/>
            <p:cNvGrpSpPr/>
            <p:nvPr/>
          </p:nvGrpSpPr>
          <p:grpSpPr>
            <a:xfrm>
              <a:off x="2707986" y="1758258"/>
              <a:ext cx="1824982" cy="604800"/>
              <a:chOff x="2083515" y="271917"/>
              <a:chExt cx="1824982" cy="604800"/>
            </a:xfrm>
            <a:scene3d>
              <a:camera prst="obliqueTopRight"/>
              <a:lightRig rig="flat" dir="t"/>
            </a:scene3d>
          </p:grpSpPr>
          <p:sp>
            <p:nvSpPr>
              <p:cNvPr id="13" name="矩形 12"/>
              <p:cNvSpPr/>
              <p:nvPr/>
            </p:nvSpPr>
            <p:spPr>
              <a:xfrm>
                <a:off x="2083515" y="271917"/>
                <a:ext cx="1824982" cy="6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4" name="矩形 13"/>
              <p:cNvSpPr/>
              <p:nvPr/>
            </p:nvSpPr>
            <p:spPr>
              <a:xfrm>
                <a:off x="2083515" y="271917"/>
                <a:ext cx="1824982" cy="6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149352" tIns="85344" rIns="149352" bIns="85344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電子供應商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15" name="群組 9"/>
            <p:cNvGrpSpPr/>
            <p:nvPr/>
          </p:nvGrpSpPr>
          <p:grpSpPr>
            <a:xfrm>
              <a:off x="2707986" y="2428868"/>
              <a:ext cx="1824982" cy="3929090"/>
              <a:chOff x="2083515" y="871089"/>
              <a:chExt cx="1824982" cy="4000528"/>
            </a:xfrm>
            <a:scene3d>
              <a:camera prst="orthographicFront"/>
              <a:lightRig rig="flat" dir="t"/>
            </a:scene3d>
          </p:grpSpPr>
          <p:sp>
            <p:nvSpPr>
              <p:cNvPr id="11" name="矩形 10"/>
              <p:cNvSpPr/>
              <p:nvPr/>
            </p:nvSpPr>
            <p:spPr>
              <a:xfrm>
                <a:off x="2083515" y="876717"/>
                <a:ext cx="1824982" cy="3923462"/>
              </a:xfrm>
              <a:prstGeom prst="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矩形 11"/>
              <p:cNvSpPr/>
              <p:nvPr/>
            </p:nvSpPr>
            <p:spPr>
              <a:xfrm>
                <a:off x="2083515" y="871089"/>
                <a:ext cx="1824982" cy="4000528"/>
              </a:xfrm>
              <a:prstGeom prst="rect">
                <a:avLst/>
              </a:prstGeom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112014" tIns="112014" rIns="149352" bIns="168021" spcCol="1270"/>
              <a:lstStyle/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1.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人事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2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傳遞過程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報價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4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售後服務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5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訂購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16" name="群組 30"/>
          <p:cNvGrpSpPr/>
          <p:nvPr/>
        </p:nvGrpSpPr>
        <p:grpSpPr>
          <a:xfrm>
            <a:off x="4708250" y="1752630"/>
            <a:ext cx="1824982" cy="4632996"/>
            <a:chOff x="4708250" y="1752630"/>
            <a:chExt cx="1824982" cy="4632996"/>
          </a:xfrm>
        </p:grpSpPr>
        <p:grpSp>
          <p:nvGrpSpPr>
            <p:cNvPr id="21" name="群組 14"/>
            <p:cNvGrpSpPr/>
            <p:nvPr/>
          </p:nvGrpSpPr>
          <p:grpSpPr>
            <a:xfrm>
              <a:off x="4708250" y="1752630"/>
              <a:ext cx="1824982" cy="604800"/>
              <a:chOff x="4163995" y="271917"/>
              <a:chExt cx="1824982" cy="604800"/>
            </a:xfrm>
            <a:scene3d>
              <a:camera prst="obliqueTopRight"/>
              <a:lightRig rig="flat" dir="t"/>
            </a:scene3d>
          </p:grpSpPr>
          <p:sp>
            <p:nvSpPr>
              <p:cNvPr id="19" name="矩形 18"/>
              <p:cNvSpPr/>
              <p:nvPr/>
            </p:nvSpPr>
            <p:spPr>
              <a:xfrm>
                <a:off x="4163995" y="271917"/>
                <a:ext cx="1824982" cy="604800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矩形 19"/>
              <p:cNvSpPr/>
              <p:nvPr/>
            </p:nvSpPr>
            <p:spPr>
              <a:xfrm>
                <a:off x="4163995" y="271917"/>
                <a:ext cx="1824982" cy="6048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149352" tIns="85344" rIns="149352" bIns="85344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旅館業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22" name="群組 15"/>
            <p:cNvGrpSpPr/>
            <p:nvPr/>
          </p:nvGrpSpPr>
          <p:grpSpPr>
            <a:xfrm>
              <a:off x="4708250" y="2428868"/>
              <a:ext cx="1824982" cy="3956758"/>
              <a:chOff x="4163995" y="843421"/>
              <a:chExt cx="1824982" cy="3956758"/>
            </a:xfrm>
            <a:scene3d>
              <a:camera prst="orthographicFront"/>
              <a:lightRig rig="flat" dir="t"/>
            </a:scene3d>
          </p:grpSpPr>
          <p:sp>
            <p:nvSpPr>
              <p:cNvPr id="18" name="矩形 17"/>
              <p:cNvSpPr/>
              <p:nvPr/>
            </p:nvSpPr>
            <p:spPr>
              <a:xfrm>
                <a:off x="4163995" y="843421"/>
                <a:ext cx="1824982" cy="3923462"/>
              </a:xfrm>
              <a:prstGeom prst="rect">
                <a:avLst/>
              </a:prstGeom>
              <a:sp3d>
                <a:bevelT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112014" tIns="112014" rIns="149352" bIns="168021" spcCol="1270"/>
              <a:lstStyle/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1.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員工態度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2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價格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服務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4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位置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5.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設備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6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停車</a:t>
                </a: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7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房間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8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接待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9.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食物與飲</a:t>
                </a:r>
                <a:endParaRPr lang="en-US" altLang="zh-TW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        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料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163995" y="876717"/>
                <a:ext cx="1824982" cy="3923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sp3d extrusionH="12700" prstMaterial="plastic">
                <a:bevelT w="50800" h="50800"/>
              </a:sp3d>
            </p:spPr>
            <p:style>
              <a:ln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27" name="群組 31"/>
          <p:cNvGrpSpPr/>
          <p:nvPr/>
        </p:nvGrpSpPr>
        <p:grpSpPr>
          <a:xfrm>
            <a:off x="6715140" y="1752630"/>
            <a:ext cx="1857388" cy="4676766"/>
            <a:chOff x="6715140" y="1752630"/>
            <a:chExt cx="1857388" cy="4676766"/>
          </a:xfrm>
        </p:grpSpPr>
        <p:grpSp>
          <p:nvGrpSpPr>
            <p:cNvPr id="28" name="群組 20"/>
            <p:cNvGrpSpPr/>
            <p:nvPr/>
          </p:nvGrpSpPr>
          <p:grpSpPr>
            <a:xfrm>
              <a:off x="6715140" y="1752630"/>
              <a:ext cx="1824982" cy="604800"/>
              <a:chOff x="6244476" y="271917"/>
              <a:chExt cx="1824982" cy="604800"/>
            </a:xfr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flat" dir="t"/>
            </a:scene3d>
          </p:grpSpPr>
          <p:sp>
            <p:nvSpPr>
              <p:cNvPr id="25" name="矩形 24"/>
              <p:cNvSpPr/>
              <p:nvPr/>
            </p:nvSpPr>
            <p:spPr>
              <a:xfrm>
                <a:off x="6244476" y="271917"/>
                <a:ext cx="1824982" cy="6048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6" name="矩形 25"/>
              <p:cNvSpPr/>
              <p:nvPr/>
            </p:nvSpPr>
            <p:spPr>
              <a:xfrm>
                <a:off x="6244476" y="271917"/>
                <a:ext cx="1824982" cy="6048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149352" tIns="85344" rIns="149352" bIns="85344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商店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29" name="群組 21"/>
            <p:cNvGrpSpPr/>
            <p:nvPr/>
          </p:nvGrpSpPr>
          <p:grpSpPr>
            <a:xfrm>
              <a:off x="6715140" y="2428868"/>
              <a:ext cx="1857388" cy="4000528"/>
              <a:chOff x="6212070" y="799651"/>
              <a:chExt cx="1857388" cy="4000528"/>
            </a:xfrm>
            <a:scene3d>
              <a:camera prst="orthographicFront"/>
              <a:lightRig rig="flat" dir="t"/>
            </a:scene3d>
          </p:grpSpPr>
          <p:sp>
            <p:nvSpPr>
              <p:cNvPr id="23" name="矩形 22"/>
              <p:cNvSpPr/>
              <p:nvPr/>
            </p:nvSpPr>
            <p:spPr>
              <a:xfrm>
                <a:off x="6244476" y="876717"/>
                <a:ext cx="1824982" cy="3923462"/>
              </a:xfrm>
              <a:prstGeom prst="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矩形 23"/>
              <p:cNvSpPr/>
              <p:nvPr/>
            </p:nvSpPr>
            <p:spPr>
              <a:xfrm>
                <a:off x="6212070" y="799651"/>
                <a:ext cx="1824982" cy="400052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p3d>
                <a:bevelT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12014" tIns="112014" rIns="149352" bIns="168021" spcCol="1270"/>
              <a:lstStyle/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1.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設備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2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商店服務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商店氣氛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4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位置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sz="2100" dirty="0">
                    <a:latin typeface="微軟正黑體" pitchFamily="34" charset="-120"/>
                    <a:ea typeface="微軟正黑體" pitchFamily="34" charset="-120"/>
                  </a:rPr>
                  <a:t>5</a:t>
                </a: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商品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28600" lvl="1" indent="-228600" defTabSz="9334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2100" dirty="0">
                    <a:latin typeface="微軟正黑體" pitchFamily="34" charset="-120"/>
                    <a:ea typeface="微軟正黑體" pitchFamily="34" charset="-120"/>
                  </a:rPr>
                  <a:t>6.</a:t>
                </a:r>
                <a:r>
                  <a:rPr lang="zh-TW" sz="2100" dirty="0">
                    <a:latin typeface="微軟正黑體" pitchFamily="34" charset="-120"/>
                    <a:ea typeface="微軟正黑體" pitchFamily="34" charset="-120"/>
                  </a:rPr>
                  <a:t>促銷</a:t>
                </a:r>
                <a:endParaRPr lang="zh-TW" altLang="en-US" sz="21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31" name="標題 1"/>
          <p:cNvSpPr txBox="1">
            <a:spLocks/>
          </p:cNvSpPr>
          <p:nvPr/>
        </p:nvSpPr>
        <p:spPr>
          <a:xfrm>
            <a:off x="467544" y="412644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各個產業顧客滿意度的衡量構面</a:t>
            </a:r>
            <a:endParaRPr kumimoji="0" lang="zh-TW" alt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向左箭號 18"/>
          <p:cNvSpPr/>
          <p:nvPr/>
        </p:nvSpPr>
        <p:spPr>
          <a:xfrm rot="11700000">
            <a:off x="1770618" y="4736773"/>
            <a:ext cx="1701949" cy="65786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CC99F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圓角矩形 4"/>
          <p:cNvSpPr/>
          <p:nvPr/>
        </p:nvSpPr>
        <p:spPr>
          <a:xfrm>
            <a:off x="285720" y="3643314"/>
            <a:ext cx="1928826" cy="1857388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2" name="向左箭號 21"/>
          <p:cNvSpPr/>
          <p:nvPr/>
        </p:nvSpPr>
        <p:spPr>
          <a:xfrm rot="14700000">
            <a:off x="2527307" y="3336798"/>
            <a:ext cx="2013585" cy="55416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向左箭號 20"/>
          <p:cNvSpPr/>
          <p:nvPr/>
        </p:nvSpPr>
        <p:spPr>
          <a:xfrm rot="17700000">
            <a:off x="4649325" y="3317325"/>
            <a:ext cx="2013585" cy="55416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向左箭號 19"/>
          <p:cNvSpPr/>
          <p:nvPr/>
        </p:nvSpPr>
        <p:spPr>
          <a:xfrm rot="20862129">
            <a:off x="5748475" y="4817151"/>
            <a:ext cx="1701949" cy="65786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橢圓 23"/>
          <p:cNvSpPr/>
          <p:nvPr/>
        </p:nvSpPr>
        <p:spPr>
          <a:xfrm>
            <a:off x="3500430" y="4410860"/>
            <a:ext cx="2214578" cy="2304288"/>
          </a:xfrm>
          <a:prstGeom prst="ellipse">
            <a:avLst/>
          </a:prstGeom>
          <a:solidFill>
            <a:srgbClr val="CC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6" name="文字方塊 25"/>
          <p:cNvSpPr txBox="1"/>
          <p:nvPr/>
        </p:nvSpPr>
        <p:spPr>
          <a:xfrm>
            <a:off x="3643306" y="5201679"/>
            <a:ext cx="185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服務品質</a:t>
            </a:r>
          </a:p>
        </p:txBody>
      </p:sp>
      <p:sp>
        <p:nvSpPr>
          <p:cNvPr id="50" name="圓角矩形 49"/>
          <p:cNvSpPr/>
          <p:nvPr/>
        </p:nvSpPr>
        <p:spPr>
          <a:xfrm>
            <a:off x="5000628" y="1662364"/>
            <a:ext cx="1896572" cy="1766636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11" name="圓角矩形 10"/>
          <p:cNvSpPr/>
          <p:nvPr/>
        </p:nvSpPr>
        <p:spPr>
          <a:xfrm>
            <a:off x="2214546" y="1643051"/>
            <a:ext cx="1928826" cy="178595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4" name="圓角矩形 43"/>
          <p:cNvSpPr/>
          <p:nvPr/>
        </p:nvSpPr>
        <p:spPr>
          <a:xfrm>
            <a:off x="6929455" y="3714752"/>
            <a:ext cx="1928825" cy="1857388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53" name="圓角矩形 4"/>
          <p:cNvSpPr/>
          <p:nvPr/>
        </p:nvSpPr>
        <p:spPr>
          <a:xfrm>
            <a:off x="5072066" y="1714488"/>
            <a:ext cx="1785950" cy="1643074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異質性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圓角矩形 4"/>
          <p:cNvSpPr/>
          <p:nvPr/>
        </p:nvSpPr>
        <p:spPr>
          <a:xfrm>
            <a:off x="7000892" y="3786190"/>
            <a:ext cx="1785950" cy="171451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同步</a:t>
            </a:r>
            <a:r>
              <a:rPr lang="zh-TW" altLang="zh-TW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圓角矩形 4"/>
          <p:cNvSpPr/>
          <p:nvPr/>
        </p:nvSpPr>
        <p:spPr>
          <a:xfrm>
            <a:off x="323528" y="3717032"/>
            <a:ext cx="1857388" cy="1714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無形性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圓角矩形 4"/>
          <p:cNvSpPr/>
          <p:nvPr/>
        </p:nvSpPr>
        <p:spPr>
          <a:xfrm>
            <a:off x="2285984" y="1714488"/>
            <a:ext cx="1785950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易逝性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圓角矩形 4"/>
          <p:cNvSpPr/>
          <p:nvPr/>
        </p:nvSpPr>
        <p:spPr>
          <a:xfrm>
            <a:off x="5072066" y="1714488"/>
            <a:ext cx="1785950" cy="164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異質性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圓角矩形 4"/>
          <p:cNvSpPr/>
          <p:nvPr/>
        </p:nvSpPr>
        <p:spPr>
          <a:xfrm>
            <a:off x="357158" y="3717032"/>
            <a:ext cx="1785950" cy="1714512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無形性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圓角矩形 4"/>
          <p:cNvSpPr/>
          <p:nvPr/>
        </p:nvSpPr>
        <p:spPr>
          <a:xfrm>
            <a:off x="323528" y="3717032"/>
            <a:ext cx="1857388" cy="1714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無形性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圓角矩形 4"/>
          <p:cNvSpPr/>
          <p:nvPr/>
        </p:nvSpPr>
        <p:spPr>
          <a:xfrm>
            <a:off x="2285984" y="1714488"/>
            <a:ext cx="1785950" cy="1643074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易逝性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圓角矩形 4"/>
          <p:cNvSpPr/>
          <p:nvPr/>
        </p:nvSpPr>
        <p:spPr>
          <a:xfrm>
            <a:off x="2285984" y="1714488"/>
            <a:ext cx="1785950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zh-TW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易逝性</a:t>
            </a:r>
            <a:endParaRPr lang="zh-TW" alt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611560" y="340636"/>
            <a:ext cx="8280920" cy="100013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服務品質</a:t>
            </a:r>
            <a:endParaRPr kumimoji="0" lang="zh-TW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3" grpId="0" animBg="1"/>
      <p:bldP spid="54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4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7|1.7|4.2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5|3.5|1.3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.9|2.5|6.9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9|7.1|43.6|19.9|1.6|2.8|0.9|3.9|14.9|4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0.9|16.9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3.4|1.8|2.3|2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3|6.5|7.3|1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5|9.2|11.4|9.3|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4|1.8|11.7|4.7|5.2|10.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05186" tIns="205186" rIns="205186" bIns="205186" numCol="1" spcCol="1270" anchor="ctr" anchorCtr="0">
        <a:noAutofit/>
      </a:bodyPr>
      <a:lstStyle>
        <a:defPPr algn="r" defTabSz="1955800">
          <a:lnSpc>
            <a:spcPct val="90000"/>
          </a:lnSpc>
          <a:spcBef>
            <a:spcPct val="0"/>
          </a:spcBef>
          <a:spcAft>
            <a:spcPct val="35000"/>
          </a:spcAft>
          <a:defRPr sz="1600" b="1" kern="1200" dirty="0">
            <a:solidFill>
              <a:schemeClr val="tx2">
                <a:lumMod val="75000"/>
              </a:schemeClr>
            </a:solidFill>
            <a:latin typeface="微軟正黑體" pitchFamily="34" charset="-120"/>
            <a:ea typeface="微軟正黑體" pitchFamily="34" charset="-120"/>
          </a:defRPr>
        </a:defPPr>
      </a:lstStyle>
      <a:style>
        <a:lnRef idx="0">
          <a:schemeClr val="accent5"/>
        </a:lnRef>
        <a:fillRef idx="1003">
          <a:schemeClr val="lt1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ass 9">
    <a:dk1>
      <a:srgbClr val="000000"/>
    </a:dk1>
    <a:lt1>
      <a:srgbClr val="FFFFFF"/>
    </a:lt1>
    <a:dk2>
      <a:srgbClr val="000000"/>
    </a:dk2>
    <a:lt2>
      <a:srgbClr val="FEFEFE"/>
    </a:lt2>
    <a:accent1>
      <a:srgbClr val="E1E1FF"/>
    </a:accent1>
    <a:accent2>
      <a:srgbClr val="D9FFF8"/>
    </a:accent2>
    <a:accent3>
      <a:srgbClr val="FFFFFF"/>
    </a:accent3>
    <a:accent4>
      <a:srgbClr val="000000"/>
    </a:accent4>
    <a:accent5>
      <a:srgbClr val="EEEEFF"/>
    </a:accent5>
    <a:accent6>
      <a:srgbClr val="C4E7E1"/>
    </a:accent6>
    <a:hlink>
      <a:srgbClr val="9966FF"/>
    </a:hlink>
    <a:folHlink>
      <a:srgbClr val="666699"/>
    </a:folHlink>
  </a:clrScheme>
  <a:fontScheme name="Compass">
    <a:majorFont>
      <a:latin typeface="Tahoma"/>
      <a:ea typeface="新細明體"/>
      <a:cs typeface=""/>
    </a:majorFont>
    <a:minorFont>
      <a:latin typeface="Tahoma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1484</Words>
  <Application>Microsoft Office PowerPoint</Application>
  <PresentationFormat>如螢幕大小 (4:3)</PresentationFormat>
  <Paragraphs>517</Paragraphs>
  <Slides>37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連結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Office 佈景主題</vt:lpstr>
      <vt:lpstr>Book1!Sheet1![Book1]Sheet1 圖表 3</vt:lpstr>
      <vt:lpstr>投影片 1</vt:lpstr>
      <vt:lpstr>私立輔仁大學統計資訊學系第六屆專題成果發表</vt:lpstr>
      <vt:lpstr>投影片 3</vt:lpstr>
      <vt:lpstr>臺灣出入境人次從2007年大幅下降</vt:lpstr>
      <vt:lpstr>投影片 5</vt:lpstr>
      <vt:lpstr>研究流程</vt:lpstr>
      <vt:lpstr>投影片 7</vt:lpstr>
      <vt:lpstr>投影片 8</vt:lpstr>
      <vt:lpstr>投影片 9</vt:lpstr>
      <vt:lpstr>投影片 10</vt:lpstr>
      <vt:lpstr>投影片 11</vt:lpstr>
      <vt:lpstr> </vt:lpstr>
      <vt:lpstr>投影片 13</vt:lpstr>
      <vt:lpstr>投影片 14</vt:lpstr>
      <vt:lpstr>98年8月份來臺旅客性別人次與比例</vt:lpstr>
      <vt:lpstr>投影片 16</vt:lpstr>
      <vt:lpstr>投影片 17</vt:lpstr>
      <vt:lpstr>投影片 18</vt:lpstr>
      <vt:lpstr>受訪者之人口統計資料</vt:lpstr>
      <vt:lpstr>曾到機場          </vt:lpstr>
      <vt:lpstr>桃園機場最需改善項目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結論</vt:lpstr>
      <vt:lpstr>投影片 33</vt:lpstr>
      <vt:lpstr>投影片 34</vt:lpstr>
      <vt:lpstr>投影片 35</vt:lpstr>
      <vt:lpstr>建議</vt:lpstr>
      <vt:lpstr>投影片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PUMA</dc:creator>
  <cp:lastModifiedBy>PUMA</cp:lastModifiedBy>
  <cp:revision>191</cp:revision>
  <dcterms:created xsi:type="dcterms:W3CDTF">2010-12-28T14:08:41Z</dcterms:created>
  <dcterms:modified xsi:type="dcterms:W3CDTF">2011-01-07T18:04:38Z</dcterms:modified>
</cp:coreProperties>
</file>