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32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1B7BEDDF-8CA5-4560-9D8C-0296F9AD4594}" type="datetimeFigureOut">
              <a:rPr lang="zh-TW" altLang="en-US" smtClean="0"/>
              <a:t>2013/10/18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98F926F-AA3B-42AB-A23F-1A181FC819AA}"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B7BEDDF-8CA5-4560-9D8C-0296F9AD4594}" type="datetimeFigureOut">
              <a:rPr lang="zh-TW" altLang="en-US" smtClean="0"/>
              <a:t>2013/10/18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98F926F-AA3B-42AB-A23F-1A181FC819AA}"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B7BEDDF-8CA5-4560-9D8C-0296F9AD4594}" type="datetimeFigureOut">
              <a:rPr lang="zh-TW" altLang="en-US" smtClean="0"/>
              <a:t>2013/10/18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98F926F-AA3B-42AB-A23F-1A181FC819AA}"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B7BEDDF-8CA5-4560-9D8C-0296F9AD4594}" type="datetimeFigureOut">
              <a:rPr lang="zh-TW" altLang="en-US" smtClean="0"/>
              <a:t>2013/10/18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98F926F-AA3B-42AB-A23F-1A181FC819AA}"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B7BEDDF-8CA5-4560-9D8C-0296F9AD4594}" type="datetimeFigureOut">
              <a:rPr lang="zh-TW" altLang="en-US" smtClean="0"/>
              <a:t>2013/10/18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98F926F-AA3B-42AB-A23F-1A181FC819AA}"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1B7BEDDF-8CA5-4560-9D8C-0296F9AD4594}" type="datetimeFigureOut">
              <a:rPr lang="zh-TW" altLang="en-US" smtClean="0"/>
              <a:t>2013/10/18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98F926F-AA3B-42AB-A23F-1A181FC819AA}"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1B7BEDDF-8CA5-4560-9D8C-0296F9AD4594}" type="datetimeFigureOut">
              <a:rPr lang="zh-TW" altLang="en-US" smtClean="0"/>
              <a:t>2013/10/18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498F926F-AA3B-42AB-A23F-1A181FC819AA}"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1B7BEDDF-8CA5-4560-9D8C-0296F9AD4594}" type="datetimeFigureOut">
              <a:rPr lang="zh-TW" altLang="en-US" smtClean="0"/>
              <a:t>2013/10/18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98F926F-AA3B-42AB-A23F-1A181FC819AA}"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B7BEDDF-8CA5-4560-9D8C-0296F9AD4594}" type="datetimeFigureOut">
              <a:rPr lang="zh-TW" altLang="en-US" smtClean="0"/>
              <a:t>2013/10/18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498F926F-AA3B-42AB-A23F-1A181FC819AA}"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B7BEDDF-8CA5-4560-9D8C-0296F9AD4594}" type="datetimeFigureOut">
              <a:rPr lang="zh-TW" altLang="en-US" smtClean="0"/>
              <a:t>2013/10/18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98F926F-AA3B-42AB-A23F-1A181FC819AA}"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B7BEDDF-8CA5-4560-9D8C-0296F9AD4594}" type="datetimeFigureOut">
              <a:rPr lang="zh-TW" altLang="en-US" smtClean="0"/>
              <a:t>2013/10/18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98F926F-AA3B-42AB-A23F-1A181FC819AA}"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BEDDF-8CA5-4560-9D8C-0296F9AD4594}" type="datetimeFigureOut">
              <a:rPr lang="zh-TW" altLang="en-US" smtClean="0"/>
              <a:t>2013/10/18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F926F-AA3B-42AB-A23F-1A181FC819AA}"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8cace5510f4f3997f55fb3c9b6_560.jpg"/>
          <p:cNvPicPr>
            <a:picLocks noChangeAspect="1"/>
          </p:cNvPicPr>
          <p:nvPr/>
        </p:nvPicPr>
        <p:blipFill>
          <a:blip r:embed="rId2" cstate="print">
            <a:lum bright="-54000" contrast="-81000"/>
          </a:blip>
          <a:stretch>
            <a:fillRect/>
          </a:stretch>
        </p:blipFill>
        <p:spPr>
          <a:xfrm>
            <a:off x="0" y="0"/>
            <a:ext cx="9144000" cy="6858000"/>
          </a:xfrm>
          <a:prstGeom prst="rect">
            <a:avLst/>
          </a:prstGeom>
        </p:spPr>
      </p:pic>
      <p:sp>
        <p:nvSpPr>
          <p:cNvPr id="2" name="標題 1"/>
          <p:cNvSpPr>
            <a:spLocks noGrp="1"/>
          </p:cNvSpPr>
          <p:nvPr>
            <p:ph type="ctrTitle"/>
          </p:nvPr>
        </p:nvSpPr>
        <p:spPr>
          <a:xfrm>
            <a:off x="642910" y="2000240"/>
            <a:ext cx="7772400" cy="1470025"/>
          </a:xfrm>
        </p:spPr>
        <p:txBody>
          <a:bodyPr>
            <a:normAutofit/>
          </a:bodyPr>
          <a:lstStyle/>
          <a:p>
            <a:r>
              <a:rPr lang="zh-TW" altLang="en-US" sz="8800" spc="300" dirty="0" smtClean="0">
                <a:solidFill>
                  <a:schemeClr val="bg1"/>
                </a:solidFill>
                <a:latin typeface="華康儷金黑(P)" pitchFamily="34" charset="-120"/>
                <a:ea typeface="華康儷金黑(P)" pitchFamily="34" charset="-120"/>
              </a:rPr>
              <a:t>時鐘設計</a:t>
            </a:r>
            <a:endParaRPr lang="zh-TW" altLang="en-US" sz="8800" spc="300" dirty="0">
              <a:solidFill>
                <a:schemeClr val="bg1"/>
              </a:solidFill>
              <a:latin typeface="華康儷金黑(P)" pitchFamily="34" charset="-120"/>
              <a:ea typeface="華康儷金黑(P)" pitchFamily="34" charset="-120"/>
            </a:endParaRPr>
          </a:p>
        </p:txBody>
      </p:sp>
      <p:sp>
        <p:nvSpPr>
          <p:cNvPr id="3" name="副標題 2"/>
          <p:cNvSpPr>
            <a:spLocks noGrp="1"/>
          </p:cNvSpPr>
          <p:nvPr>
            <p:ph type="subTitle" idx="1"/>
          </p:nvPr>
        </p:nvSpPr>
        <p:spPr>
          <a:xfrm>
            <a:off x="1214414" y="4214818"/>
            <a:ext cx="6400800" cy="1752600"/>
          </a:xfrm>
        </p:spPr>
        <p:txBody>
          <a:bodyPr>
            <a:normAutofit/>
          </a:bodyPr>
          <a:lstStyle/>
          <a:p>
            <a:r>
              <a:rPr lang="en-US" altLang="zh-TW" sz="4400" b="1" dirty="0" smtClean="0">
                <a:solidFill>
                  <a:schemeClr val="bg1"/>
                </a:solidFill>
                <a:latin typeface="華康儷金黑(P)" pitchFamily="34" charset="-120"/>
                <a:ea typeface="華康儷金黑(P)" pitchFamily="34" charset="-120"/>
              </a:rPr>
              <a:t>11309148</a:t>
            </a:r>
          </a:p>
          <a:p>
            <a:r>
              <a:rPr lang="zh-TW" altLang="en-US" sz="4400" spc="300" dirty="0" smtClean="0">
                <a:solidFill>
                  <a:schemeClr val="bg1"/>
                </a:solidFill>
                <a:latin typeface="華康儷金黑(P)" pitchFamily="34" charset="-120"/>
                <a:ea typeface="華康儷金黑(P)" pitchFamily="34" charset="-120"/>
              </a:rPr>
              <a:t>胡安誼</a:t>
            </a:r>
            <a:endParaRPr lang="zh-TW" altLang="en-US" sz="4400" spc="300" dirty="0">
              <a:solidFill>
                <a:schemeClr val="bg1"/>
              </a:solidFill>
              <a:latin typeface="華康儷金黑(P)" pitchFamily="34" charset="-120"/>
              <a:ea typeface="華康儷金黑(P)"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8cace5510f4f3997f55fb3c9b6_560.jpg"/>
          <p:cNvPicPr>
            <a:picLocks noChangeAspect="1"/>
          </p:cNvPicPr>
          <p:nvPr/>
        </p:nvPicPr>
        <p:blipFill>
          <a:blip r:embed="rId2" cstate="print">
            <a:lum bright="-54000" contrast="-81000"/>
          </a:blip>
          <a:stretch>
            <a:fillRect/>
          </a:stretch>
        </p:blipFill>
        <p:spPr>
          <a:xfrm>
            <a:off x="0" y="0"/>
            <a:ext cx="9144000" cy="6858000"/>
          </a:xfrm>
          <a:prstGeom prst="rect">
            <a:avLst/>
          </a:prstGeom>
        </p:spPr>
      </p:pic>
      <p:sp>
        <p:nvSpPr>
          <p:cNvPr id="3" name="文字方塊 2"/>
          <p:cNvSpPr txBox="1"/>
          <p:nvPr/>
        </p:nvSpPr>
        <p:spPr>
          <a:xfrm>
            <a:off x="2000232" y="2285992"/>
            <a:ext cx="5032147" cy="1754326"/>
          </a:xfrm>
          <a:prstGeom prst="rect">
            <a:avLst/>
          </a:prstGeom>
          <a:noFill/>
        </p:spPr>
        <p:txBody>
          <a:bodyPr wrap="none" rtlCol="0">
            <a:spAutoFit/>
          </a:bodyPr>
          <a:lstStyle/>
          <a:p>
            <a:pPr algn="ctr"/>
            <a:r>
              <a:rPr lang="en-US" altLang="zh-TW" sz="5400" dirty="0" smtClean="0">
                <a:solidFill>
                  <a:schemeClr val="bg1"/>
                </a:solidFill>
                <a:latin typeface="華康儷金黑(P)" pitchFamily="34" charset="-120"/>
                <a:ea typeface="華康儷金黑(P)" pitchFamily="34" charset="-120"/>
              </a:rPr>
              <a:t>END</a:t>
            </a:r>
          </a:p>
          <a:p>
            <a:r>
              <a:rPr lang="zh-TW" altLang="en-US" sz="5400" dirty="0" smtClean="0">
                <a:solidFill>
                  <a:schemeClr val="bg1"/>
                </a:solidFill>
                <a:latin typeface="華康儷金黑(P)" pitchFamily="34" charset="-120"/>
                <a:ea typeface="華康儷金黑(P)" pitchFamily="34" charset="-120"/>
              </a:rPr>
              <a:t>謝謝老師的觀賞</a:t>
            </a:r>
            <a:endParaRPr lang="zh-TW" altLang="en-US" sz="5400" dirty="0">
              <a:solidFill>
                <a:schemeClr val="bg1"/>
              </a:solidFill>
              <a:latin typeface="華康儷金黑(P)" pitchFamily="34" charset="-120"/>
              <a:ea typeface="華康儷金黑(P)" pitchFamily="34" charset="-12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8cace5510f4f3997f55fb3c9b6_560.jpg"/>
          <p:cNvPicPr>
            <a:picLocks noChangeAspect="1"/>
          </p:cNvPicPr>
          <p:nvPr/>
        </p:nvPicPr>
        <p:blipFill>
          <a:blip r:embed="rId2" cstate="print">
            <a:lum bright="-54000" contrast="-81000"/>
          </a:blip>
          <a:stretch>
            <a:fillRect/>
          </a:stretch>
        </p:blipFill>
        <p:spPr>
          <a:xfrm>
            <a:off x="0" y="0"/>
            <a:ext cx="9144000" cy="6858000"/>
          </a:xfrm>
          <a:prstGeom prst="rect">
            <a:avLst/>
          </a:prstGeom>
        </p:spPr>
      </p:pic>
      <p:sp>
        <p:nvSpPr>
          <p:cNvPr id="2" name="標題 1"/>
          <p:cNvSpPr>
            <a:spLocks noGrp="1"/>
          </p:cNvSpPr>
          <p:nvPr>
            <p:ph type="title"/>
          </p:nvPr>
        </p:nvSpPr>
        <p:spPr/>
        <p:txBody>
          <a:bodyPr/>
          <a:lstStyle/>
          <a:p>
            <a:r>
              <a:rPr lang="zh-TW" altLang="en-US" spc="300" dirty="0" smtClean="0">
                <a:solidFill>
                  <a:schemeClr val="bg1"/>
                </a:solidFill>
                <a:latin typeface="華康儷金黑(P)" pitchFamily="34" charset="-120"/>
                <a:ea typeface="華康儷金黑(P)" pitchFamily="34" charset="-120"/>
              </a:rPr>
              <a:t>創作主題說明</a:t>
            </a:r>
            <a:endParaRPr lang="zh-TW" altLang="en-US" spc="300" dirty="0">
              <a:solidFill>
                <a:schemeClr val="bg1"/>
              </a:solidFill>
              <a:latin typeface="華康儷金黑(P)" pitchFamily="34" charset="-120"/>
              <a:ea typeface="華康儷金黑(P)" pitchFamily="34" charset="-120"/>
            </a:endParaRPr>
          </a:p>
        </p:txBody>
      </p:sp>
      <p:sp>
        <p:nvSpPr>
          <p:cNvPr id="3" name="內容版面配置區 2"/>
          <p:cNvSpPr>
            <a:spLocks noGrp="1"/>
          </p:cNvSpPr>
          <p:nvPr>
            <p:ph idx="1"/>
          </p:nvPr>
        </p:nvSpPr>
        <p:spPr>
          <a:xfrm>
            <a:off x="500034" y="1428736"/>
            <a:ext cx="8229600" cy="4525963"/>
          </a:xfrm>
        </p:spPr>
        <p:txBody>
          <a:bodyPr/>
          <a:lstStyle/>
          <a:p>
            <a:pPr>
              <a:buNone/>
            </a:pPr>
            <a:r>
              <a:rPr lang="en-US" altLang="zh-TW" dirty="0" smtClean="0">
                <a:solidFill>
                  <a:schemeClr val="bg1"/>
                </a:solidFill>
              </a:rPr>
              <a:t>   </a:t>
            </a:r>
          </a:p>
          <a:p>
            <a:pPr>
              <a:buNone/>
            </a:pPr>
            <a:r>
              <a:rPr lang="en-US" altLang="zh-TW" dirty="0">
                <a:solidFill>
                  <a:schemeClr val="bg1"/>
                </a:solidFill>
              </a:rPr>
              <a:t> </a:t>
            </a:r>
            <a:r>
              <a:rPr lang="en-US" altLang="zh-TW" dirty="0" smtClean="0">
                <a:solidFill>
                  <a:schemeClr val="bg1"/>
                </a:solidFill>
              </a:rPr>
              <a:t> </a:t>
            </a:r>
            <a:r>
              <a:rPr lang="zh-TW" altLang="en-US" dirty="0" smtClean="0">
                <a:solidFill>
                  <a:schemeClr val="bg1"/>
                </a:solidFill>
              </a:rPr>
              <a:t>  以花</a:t>
            </a:r>
            <a:r>
              <a:rPr lang="zh-TW" altLang="en-US" dirty="0">
                <a:solidFill>
                  <a:schemeClr val="bg1"/>
                </a:solidFill>
              </a:rPr>
              <a:t>的造型</a:t>
            </a:r>
            <a:r>
              <a:rPr lang="zh-TW" altLang="en-US" dirty="0" smtClean="0">
                <a:solidFill>
                  <a:schemeClr val="bg1"/>
                </a:solidFill>
              </a:rPr>
              <a:t>為構思，運用在時鐘的造型設計上，讓時鐘的外型與一般的簡單造型時鐘不同，它更加具有立體感，視覺上會有種看似簡單卻複雜的設計。</a:t>
            </a:r>
            <a:endParaRPr lang="en-US" altLang="zh-TW" dirty="0" smtClean="0">
              <a:solidFill>
                <a:schemeClr val="bg1"/>
              </a:solidFill>
            </a:endParaRPr>
          </a:p>
        </p:txBody>
      </p:sp>
      <p:pic>
        <p:nvPicPr>
          <p:cNvPr id="5" name="圖片 4" descr="cut002.jpg"/>
          <p:cNvPicPr>
            <a:picLocks noChangeAspect="1"/>
          </p:cNvPicPr>
          <p:nvPr/>
        </p:nvPicPr>
        <p:blipFill>
          <a:blip r:embed="rId3" cstate="print">
            <a:lum bright="2000"/>
          </a:blip>
          <a:stretch>
            <a:fillRect/>
          </a:stretch>
        </p:blipFill>
        <p:spPr>
          <a:xfrm>
            <a:off x="6072198" y="4000504"/>
            <a:ext cx="2559330" cy="1919498"/>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63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8cace5510f4f3997f55fb3c9b6_560.jpg"/>
          <p:cNvPicPr>
            <a:picLocks noChangeAspect="1"/>
          </p:cNvPicPr>
          <p:nvPr/>
        </p:nvPicPr>
        <p:blipFill>
          <a:blip r:embed="rId2" cstate="print">
            <a:lum bright="-54000" contrast="-81000"/>
          </a:blip>
          <a:stretch>
            <a:fillRect/>
          </a:stretch>
        </p:blipFill>
        <p:spPr>
          <a:xfrm>
            <a:off x="0" y="0"/>
            <a:ext cx="9144000" cy="6858000"/>
          </a:xfrm>
          <a:prstGeom prst="rect">
            <a:avLst/>
          </a:prstGeom>
        </p:spPr>
      </p:pic>
      <p:pic>
        <p:nvPicPr>
          <p:cNvPr id="6" name="圖片 5" descr="時鐘三試圖-01.jpg"/>
          <p:cNvPicPr>
            <a:picLocks noChangeAspect="1"/>
          </p:cNvPicPr>
          <p:nvPr/>
        </p:nvPicPr>
        <p:blipFill>
          <a:blip r:embed="rId3" cstate="print">
            <a:lum bright="-50000"/>
          </a:blip>
          <a:stretch>
            <a:fillRect/>
          </a:stretch>
        </p:blipFill>
        <p:spPr>
          <a:xfrm>
            <a:off x="0" y="214290"/>
            <a:ext cx="9144000" cy="6464401"/>
          </a:xfrm>
          <a:prstGeom prst="rect">
            <a:avLst/>
          </a:prstGeom>
        </p:spPr>
      </p:pic>
      <p:sp>
        <p:nvSpPr>
          <p:cNvPr id="8" name="矩形 7"/>
          <p:cNvSpPr/>
          <p:nvPr/>
        </p:nvSpPr>
        <p:spPr>
          <a:xfrm>
            <a:off x="3143240" y="357166"/>
            <a:ext cx="2928958" cy="830997"/>
          </a:xfrm>
          <a:prstGeom prst="rect">
            <a:avLst/>
          </a:prstGeom>
        </p:spPr>
        <p:txBody>
          <a:bodyPr wrap="square">
            <a:spAutoFit/>
          </a:bodyPr>
          <a:lstStyle/>
          <a:p>
            <a:r>
              <a:rPr lang="zh-TW" altLang="en-US" sz="4800" dirty="0" smtClean="0">
                <a:solidFill>
                  <a:schemeClr val="bg1"/>
                </a:solidFill>
                <a:latin typeface="華康儷金黑(P)" pitchFamily="34" charset="-120"/>
                <a:ea typeface="華康儷金黑(P)" pitchFamily="34" charset="-120"/>
              </a:rPr>
              <a:t>設計規格</a:t>
            </a:r>
            <a:endParaRPr lang="zh-TW" altLang="en-US" sz="8800" dirty="0">
              <a:solidFill>
                <a:schemeClr val="bg1"/>
              </a:solidFill>
              <a:latin typeface="華康儷金黑(P)" pitchFamily="34" charset="-120"/>
              <a:ea typeface="華康儷金黑(P)" pitchFamily="34" charset="-12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8cace5510f4f3997f55fb3c9b6_560.jpg"/>
          <p:cNvPicPr>
            <a:picLocks noChangeAspect="1"/>
          </p:cNvPicPr>
          <p:nvPr/>
        </p:nvPicPr>
        <p:blipFill>
          <a:blip r:embed="rId2" cstate="print">
            <a:lum bright="-54000" contrast="-81000"/>
          </a:blip>
          <a:stretch>
            <a:fillRect/>
          </a:stretch>
        </p:blipFill>
        <p:spPr>
          <a:xfrm>
            <a:off x="0" y="0"/>
            <a:ext cx="9144000" cy="6858000"/>
          </a:xfrm>
          <a:prstGeom prst="rect">
            <a:avLst/>
          </a:prstGeom>
        </p:spPr>
      </p:pic>
      <p:sp>
        <p:nvSpPr>
          <p:cNvPr id="6" name="文字方塊 5"/>
          <p:cNvSpPr txBox="1"/>
          <p:nvPr/>
        </p:nvSpPr>
        <p:spPr>
          <a:xfrm>
            <a:off x="3143240" y="500042"/>
            <a:ext cx="2646878" cy="830997"/>
          </a:xfrm>
          <a:prstGeom prst="rect">
            <a:avLst/>
          </a:prstGeom>
          <a:noFill/>
        </p:spPr>
        <p:txBody>
          <a:bodyPr wrap="none" rtlCol="0">
            <a:spAutoFit/>
          </a:bodyPr>
          <a:lstStyle/>
          <a:p>
            <a:pPr algn="ctr"/>
            <a:r>
              <a:rPr lang="zh-TW" altLang="en-US" sz="4800" dirty="0">
                <a:solidFill>
                  <a:schemeClr val="bg1"/>
                </a:solidFill>
                <a:latin typeface="華康儷金黑(P)" pitchFamily="34" charset="-120"/>
                <a:ea typeface="華康儷金黑(P)" pitchFamily="34" charset="-120"/>
              </a:rPr>
              <a:t>產品需求</a:t>
            </a:r>
          </a:p>
        </p:txBody>
      </p:sp>
      <p:sp>
        <p:nvSpPr>
          <p:cNvPr id="8" name="文字方塊 7"/>
          <p:cNvSpPr txBox="1"/>
          <p:nvPr/>
        </p:nvSpPr>
        <p:spPr>
          <a:xfrm>
            <a:off x="357158" y="1785926"/>
            <a:ext cx="5643601" cy="3539430"/>
          </a:xfrm>
          <a:prstGeom prst="rect">
            <a:avLst/>
          </a:prstGeom>
          <a:noFill/>
        </p:spPr>
        <p:txBody>
          <a:bodyPr wrap="square" rtlCol="0">
            <a:spAutoFit/>
          </a:bodyPr>
          <a:lstStyle/>
          <a:p>
            <a:r>
              <a:rPr lang="zh-TW" altLang="en-US" sz="3200" dirty="0" smtClean="0">
                <a:solidFill>
                  <a:schemeClr val="bg1"/>
                </a:solidFill>
                <a:latin typeface="+mj-ea"/>
                <a:ea typeface="+mj-ea"/>
              </a:rPr>
              <a:t>方便</a:t>
            </a:r>
            <a:r>
              <a:rPr lang="zh-TW" altLang="en-US" sz="3200" dirty="0">
                <a:solidFill>
                  <a:schemeClr val="bg1"/>
                </a:solidFill>
                <a:latin typeface="+mj-ea"/>
                <a:ea typeface="+mj-ea"/>
              </a:rPr>
              <a:t>更換</a:t>
            </a:r>
            <a:r>
              <a:rPr lang="zh-TW" altLang="en-US" sz="3200" dirty="0" smtClean="0">
                <a:solidFill>
                  <a:schemeClr val="bg1"/>
                </a:solidFill>
                <a:latin typeface="+mj-ea"/>
                <a:ea typeface="+mj-ea"/>
              </a:rPr>
              <a:t>電池，它是以抽出面板更換電池</a:t>
            </a:r>
            <a:r>
              <a:rPr lang="zh-TW" altLang="en-US" sz="3200" dirty="0">
                <a:solidFill>
                  <a:schemeClr val="bg1"/>
                </a:solidFill>
                <a:latin typeface="+mj-ea"/>
                <a:ea typeface="+mj-ea"/>
              </a:rPr>
              <a:t>的</a:t>
            </a:r>
            <a:r>
              <a:rPr lang="zh-TW" altLang="en-US" sz="3200" dirty="0" smtClean="0">
                <a:solidFill>
                  <a:schemeClr val="bg1"/>
                </a:solidFill>
                <a:latin typeface="+mj-ea"/>
                <a:ea typeface="+mj-ea"/>
              </a:rPr>
              <a:t>。跟一般更換電池的地方不同隱藏了簡陋的機芯，吊掛式的時鐘可與裝潢上做搭配與增加室內設計上的美觀跟光影的搭配夜晚燈光浪漫效果。</a:t>
            </a:r>
            <a:endParaRPr lang="zh-TW" altLang="en-US" sz="3200" dirty="0">
              <a:solidFill>
                <a:schemeClr val="bg1"/>
              </a:solidFill>
              <a:latin typeface="+mj-ea"/>
              <a:ea typeface="+mj-ea"/>
            </a:endParaRPr>
          </a:p>
        </p:txBody>
      </p:sp>
      <p:pic>
        <p:nvPicPr>
          <p:cNvPr id="10" name="圖片 9" descr="CYMERA_20121213_172012.jpg"/>
          <p:cNvPicPr>
            <a:picLocks noChangeAspect="1"/>
          </p:cNvPicPr>
          <p:nvPr/>
        </p:nvPicPr>
        <p:blipFill>
          <a:blip r:embed="rId3" cstate="print">
            <a:lum bright="14000" contrast="23000"/>
          </a:blip>
          <a:stretch>
            <a:fillRect/>
          </a:stretch>
        </p:blipFill>
        <p:spPr>
          <a:xfrm>
            <a:off x="6286512" y="2285992"/>
            <a:ext cx="2532548" cy="33767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8cace5510f4f3997f55fb3c9b6_560.jpg"/>
          <p:cNvPicPr>
            <a:picLocks noChangeAspect="1"/>
          </p:cNvPicPr>
          <p:nvPr/>
        </p:nvPicPr>
        <p:blipFill>
          <a:blip r:embed="rId2" cstate="print">
            <a:lum bright="-54000" contrast="-81000"/>
          </a:blip>
          <a:stretch>
            <a:fillRect/>
          </a:stretch>
        </p:blipFill>
        <p:spPr>
          <a:xfrm>
            <a:off x="0" y="0"/>
            <a:ext cx="9144000" cy="6858000"/>
          </a:xfrm>
          <a:prstGeom prst="rect">
            <a:avLst/>
          </a:prstGeom>
        </p:spPr>
      </p:pic>
      <p:sp>
        <p:nvSpPr>
          <p:cNvPr id="3" name="文字方塊 2"/>
          <p:cNvSpPr txBox="1"/>
          <p:nvPr/>
        </p:nvSpPr>
        <p:spPr>
          <a:xfrm>
            <a:off x="3143239" y="500042"/>
            <a:ext cx="2646879" cy="830997"/>
          </a:xfrm>
          <a:prstGeom prst="rect">
            <a:avLst/>
          </a:prstGeom>
          <a:noFill/>
        </p:spPr>
        <p:txBody>
          <a:bodyPr wrap="none" rtlCol="0">
            <a:spAutoFit/>
          </a:bodyPr>
          <a:lstStyle/>
          <a:p>
            <a:pPr algn="ctr"/>
            <a:r>
              <a:rPr lang="zh-TW" altLang="en-US" sz="4800" dirty="0" smtClean="0">
                <a:solidFill>
                  <a:schemeClr val="bg1"/>
                </a:solidFill>
                <a:latin typeface="華康儷金黑(P)" pitchFamily="34" charset="-120"/>
                <a:ea typeface="華康儷金黑(P)" pitchFamily="34" charset="-120"/>
              </a:rPr>
              <a:t>構想來源</a:t>
            </a:r>
            <a:endParaRPr lang="zh-TW" altLang="en-US" sz="4800" dirty="0">
              <a:solidFill>
                <a:schemeClr val="bg1"/>
              </a:solidFill>
              <a:latin typeface="華康儷金黑(P)" pitchFamily="34" charset="-120"/>
              <a:ea typeface="華康儷金黑(P)" pitchFamily="34" charset="-120"/>
            </a:endParaRPr>
          </a:p>
        </p:txBody>
      </p:sp>
      <p:sp>
        <p:nvSpPr>
          <p:cNvPr id="4" name="文字方塊 3"/>
          <p:cNvSpPr txBox="1"/>
          <p:nvPr/>
        </p:nvSpPr>
        <p:spPr>
          <a:xfrm>
            <a:off x="785786" y="1928802"/>
            <a:ext cx="7571303" cy="3046988"/>
          </a:xfrm>
          <a:prstGeom prst="rect">
            <a:avLst/>
          </a:prstGeom>
          <a:noFill/>
        </p:spPr>
        <p:txBody>
          <a:bodyPr wrap="none" rtlCol="0">
            <a:spAutoFit/>
          </a:bodyPr>
          <a:lstStyle/>
          <a:p>
            <a:r>
              <a:rPr lang="zh-TW" altLang="en-US" sz="3200" dirty="0" smtClean="0">
                <a:solidFill>
                  <a:schemeClr val="bg1"/>
                </a:solidFill>
              </a:rPr>
              <a:t>很多時鐘的機芯都是外露的，我希望我的</a:t>
            </a:r>
            <a:endParaRPr lang="en-US" altLang="zh-TW" sz="3200" dirty="0" smtClean="0">
              <a:solidFill>
                <a:schemeClr val="bg1"/>
              </a:solidFill>
            </a:endParaRPr>
          </a:p>
          <a:p>
            <a:r>
              <a:rPr lang="zh-TW" altLang="en-US" sz="3200" dirty="0" smtClean="0">
                <a:solidFill>
                  <a:schemeClr val="bg1"/>
                </a:solidFill>
              </a:rPr>
              <a:t>時鐘整體</a:t>
            </a:r>
            <a:r>
              <a:rPr lang="zh-TW" altLang="en-US" sz="3200" dirty="0">
                <a:solidFill>
                  <a:schemeClr val="bg1"/>
                </a:solidFill>
              </a:rPr>
              <a:t>外觀是零</a:t>
            </a:r>
            <a:r>
              <a:rPr lang="zh-TW" altLang="en-US" sz="3200" dirty="0" smtClean="0">
                <a:solidFill>
                  <a:schemeClr val="bg1"/>
                </a:solidFill>
              </a:rPr>
              <a:t>缺點，所以設計了特</a:t>
            </a:r>
            <a:endParaRPr lang="en-US" altLang="zh-TW" sz="3200" dirty="0" smtClean="0">
              <a:solidFill>
                <a:schemeClr val="bg1"/>
              </a:solidFill>
            </a:endParaRPr>
          </a:p>
          <a:p>
            <a:r>
              <a:rPr lang="zh-TW" altLang="en-US" sz="3200" dirty="0">
                <a:solidFill>
                  <a:schemeClr val="bg1"/>
                </a:solidFill>
              </a:rPr>
              <a:t>別隱藏機芯</a:t>
            </a:r>
            <a:r>
              <a:rPr lang="zh-TW" altLang="en-US" sz="3200" dirty="0" smtClean="0">
                <a:solidFill>
                  <a:schemeClr val="bg1"/>
                </a:solidFill>
              </a:rPr>
              <a:t>的地方讓外觀上更具有整體感</a:t>
            </a:r>
            <a:endParaRPr lang="en-US" altLang="zh-TW" sz="3200" dirty="0">
              <a:solidFill>
                <a:schemeClr val="bg1"/>
              </a:solidFill>
            </a:endParaRPr>
          </a:p>
          <a:p>
            <a:r>
              <a:rPr lang="zh-TW" altLang="en-US" sz="3200" dirty="0" smtClean="0">
                <a:solidFill>
                  <a:schemeClr val="bg1"/>
                </a:solidFill>
              </a:rPr>
              <a:t>，造型上透過線條與光的配合打造出陰影</a:t>
            </a:r>
            <a:endParaRPr lang="en-US" altLang="zh-TW" sz="3200" dirty="0" smtClean="0">
              <a:solidFill>
                <a:schemeClr val="bg1"/>
              </a:solidFill>
            </a:endParaRPr>
          </a:p>
          <a:p>
            <a:r>
              <a:rPr lang="zh-TW" altLang="en-US" sz="3200" dirty="0" smtClean="0">
                <a:solidFill>
                  <a:schemeClr val="bg1"/>
                </a:solidFill>
              </a:rPr>
              <a:t>讓牆面多了活躍感，時鐘是產品</a:t>
            </a:r>
            <a:r>
              <a:rPr lang="zh-TW" altLang="en-US" sz="3200" dirty="0">
                <a:solidFill>
                  <a:schemeClr val="bg1"/>
                </a:solidFill>
              </a:rPr>
              <a:t>搭配</a:t>
            </a:r>
            <a:r>
              <a:rPr lang="zh-TW" altLang="en-US" sz="3200" dirty="0" smtClean="0">
                <a:solidFill>
                  <a:schemeClr val="bg1"/>
                </a:solidFill>
              </a:rPr>
              <a:t>裝潢</a:t>
            </a:r>
            <a:endParaRPr lang="en-US" altLang="zh-TW" sz="3200" dirty="0" smtClean="0">
              <a:solidFill>
                <a:schemeClr val="bg1"/>
              </a:solidFill>
            </a:endParaRPr>
          </a:p>
          <a:p>
            <a:r>
              <a:rPr lang="zh-TW" altLang="en-US" sz="3200" dirty="0">
                <a:solidFill>
                  <a:schemeClr val="bg1"/>
                </a:solidFill>
              </a:rPr>
              <a:t>的</a:t>
            </a:r>
            <a:r>
              <a:rPr lang="zh-TW" altLang="en-US" sz="3200" dirty="0" smtClean="0">
                <a:solidFill>
                  <a:schemeClr val="bg1"/>
                </a:solidFill>
              </a:rPr>
              <a:t>設計。</a:t>
            </a:r>
            <a:endParaRPr lang="en-US" altLang="zh-TW" sz="3200" dirty="0" smtClean="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8cace5510f4f3997f55fb3c9b6_560.jpg"/>
          <p:cNvPicPr>
            <a:picLocks noChangeAspect="1"/>
          </p:cNvPicPr>
          <p:nvPr/>
        </p:nvPicPr>
        <p:blipFill>
          <a:blip r:embed="rId2" cstate="print">
            <a:lum bright="-54000" contrast="-81000"/>
          </a:blip>
          <a:stretch>
            <a:fillRect/>
          </a:stretch>
        </p:blipFill>
        <p:spPr>
          <a:xfrm>
            <a:off x="0" y="0"/>
            <a:ext cx="9144000" cy="6858000"/>
          </a:xfrm>
          <a:prstGeom prst="rect">
            <a:avLst/>
          </a:prstGeom>
        </p:spPr>
      </p:pic>
      <p:sp>
        <p:nvSpPr>
          <p:cNvPr id="3" name="文字方塊 2"/>
          <p:cNvSpPr txBox="1"/>
          <p:nvPr/>
        </p:nvSpPr>
        <p:spPr>
          <a:xfrm>
            <a:off x="3758792" y="500042"/>
            <a:ext cx="1415773" cy="830997"/>
          </a:xfrm>
          <a:prstGeom prst="rect">
            <a:avLst/>
          </a:prstGeom>
          <a:noFill/>
        </p:spPr>
        <p:txBody>
          <a:bodyPr wrap="none" rtlCol="0">
            <a:spAutoFit/>
          </a:bodyPr>
          <a:lstStyle/>
          <a:p>
            <a:pPr algn="ctr"/>
            <a:r>
              <a:rPr lang="zh-TW" altLang="en-US" sz="4800" dirty="0" smtClean="0">
                <a:solidFill>
                  <a:schemeClr val="bg1"/>
                </a:solidFill>
                <a:latin typeface="華康儷金黑(P)" pitchFamily="34" charset="-120"/>
                <a:ea typeface="華康儷金黑(P)" pitchFamily="34" charset="-120"/>
              </a:rPr>
              <a:t>草圖</a:t>
            </a:r>
            <a:endParaRPr lang="zh-TW" altLang="en-US" sz="4800" dirty="0">
              <a:solidFill>
                <a:schemeClr val="bg1"/>
              </a:solidFill>
              <a:latin typeface="華康儷金黑(P)" pitchFamily="34" charset="-120"/>
              <a:ea typeface="華康儷金黑(P)" pitchFamily="34" charset="-120"/>
            </a:endParaRPr>
          </a:p>
        </p:txBody>
      </p:sp>
      <p:pic>
        <p:nvPicPr>
          <p:cNvPr id="4" name="圖片 3" descr="20121129_211211.jpg"/>
          <p:cNvPicPr>
            <a:picLocks noChangeAspect="1"/>
          </p:cNvPicPr>
          <p:nvPr/>
        </p:nvPicPr>
        <p:blipFill>
          <a:blip r:embed="rId3" cstate="print"/>
          <a:stretch>
            <a:fillRect/>
          </a:stretch>
        </p:blipFill>
        <p:spPr>
          <a:xfrm>
            <a:off x="642910" y="1643050"/>
            <a:ext cx="3643320" cy="4857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圖片 4" descr="20121129_211230.jpg"/>
          <p:cNvPicPr>
            <a:picLocks noChangeAspect="1"/>
          </p:cNvPicPr>
          <p:nvPr/>
        </p:nvPicPr>
        <p:blipFill>
          <a:blip r:embed="rId4" cstate="print"/>
          <a:stretch>
            <a:fillRect/>
          </a:stretch>
        </p:blipFill>
        <p:spPr>
          <a:xfrm>
            <a:off x="5143504" y="1643050"/>
            <a:ext cx="3414092" cy="4552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8cace5510f4f3997f55fb3c9b6_560.jpg"/>
          <p:cNvPicPr>
            <a:picLocks noChangeAspect="1"/>
          </p:cNvPicPr>
          <p:nvPr/>
        </p:nvPicPr>
        <p:blipFill>
          <a:blip r:embed="rId2" cstate="print">
            <a:lum bright="-54000" contrast="-81000"/>
          </a:blip>
          <a:stretch>
            <a:fillRect/>
          </a:stretch>
        </p:blipFill>
        <p:spPr>
          <a:xfrm>
            <a:off x="0" y="0"/>
            <a:ext cx="9144000" cy="6858000"/>
          </a:xfrm>
          <a:prstGeom prst="rect">
            <a:avLst/>
          </a:prstGeom>
        </p:spPr>
      </p:pic>
      <p:sp>
        <p:nvSpPr>
          <p:cNvPr id="3" name="文字方塊 2"/>
          <p:cNvSpPr txBox="1"/>
          <p:nvPr/>
        </p:nvSpPr>
        <p:spPr>
          <a:xfrm>
            <a:off x="2835461" y="500042"/>
            <a:ext cx="3262433" cy="830997"/>
          </a:xfrm>
          <a:prstGeom prst="rect">
            <a:avLst/>
          </a:prstGeom>
          <a:noFill/>
        </p:spPr>
        <p:txBody>
          <a:bodyPr wrap="none" rtlCol="0">
            <a:spAutoFit/>
          </a:bodyPr>
          <a:lstStyle/>
          <a:p>
            <a:pPr algn="ctr"/>
            <a:r>
              <a:rPr lang="zh-TW" altLang="en-US" sz="4800" dirty="0">
                <a:solidFill>
                  <a:schemeClr val="bg1"/>
                </a:solidFill>
                <a:latin typeface="華康儷金黑(P)" pitchFamily="34" charset="-120"/>
                <a:ea typeface="華康儷金黑(P)" pitchFamily="34" charset="-120"/>
              </a:rPr>
              <a:t>具體化設計</a:t>
            </a:r>
          </a:p>
        </p:txBody>
      </p:sp>
      <p:pic>
        <p:nvPicPr>
          <p:cNvPr id="4" name="圖片 3" descr="時鐘設計-01.jpg"/>
          <p:cNvPicPr>
            <a:picLocks noChangeAspect="1"/>
          </p:cNvPicPr>
          <p:nvPr/>
        </p:nvPicPr>
        <p:blipFill>
          <a:blip r:embed="rId3" cstate="print"/>
          <a:stretch>
            <a:fillRect/>
          </a:stretch>
        </p:blipFill>
        <p:spPr>
          <a:xfrm>
            <a:off x="857224" y="1714488"/>
            <a:ext cx="7470648" cy="4154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8cace5510f4f3997f55fb3c9b6_560.jpg"/>
          <p:cNvPicPr>
            <a:picLocks noChangeAspect="1"/>
          </p:cNvPicPr>
          <p:nvPr/>
        </p:nvPicPr>
        <p:blipFill>
          <a:blip r:embed="rId2" cstate="print">
            <a:lum bright="-54000" contrast="-81000"/>
          </a:blip>
          <a:stretch>
            <a:fillRect/>
          </a:stretch>
        </p:blipFill>
        <p:spPr>
          <a:xfrm>
            <a:off x="0" y="0"/>
            <a:ext cx="9144000" cy="6858000"/>
          </a:xfrm>
          <a:prstGeom prst="rect">
            <a:avLst/>
          </a:prstGeom>
        </p:spPr>
      </p:pic>
      <p:pic>
        <p:nvPicPr>
          <p:cNvPr id="3" name="圖片 2" descr="時鐘設計-02.jpg"/>
          <p:cNvPicPr>
            <a:picLocks noChangeAspect="1"/>
          </p:cNvPicPr>
          <p:nvPr/>
        </p:nvPicPr>
        <p:blipFill>
          <a:blip r:embed="rId3" cstate="print"/>
          <a:stretch>
            <a:fillRect/>
          </a:stretch>
        </p:blipFill>
        <p:spPr>
          <a:xfrm>
            <a:off x="4500562" y="2071678"/>
            <a:ext cx="4143404" cy="2970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圖片 3" descr="時鐘設計-03.jpg"/>
          <p:cNvPicPr>
            <a:picLocks noChangeAspect="1"/>
          </p:cNvPicPr>
          <p:nvPr/>
        </p:nvPicPr>
        <p:blipFill>
          <a:blip r:embed="rId4" cstate="print"/>
          <a:stretch>
            <a:fillRect/>
          </a:stretch>
        </p:blipFill>
        <p:spPr>
          <a:xfrm>
            <a:off x="571472" y="571480"/>
            <a:ext cx="3357586" cy="45064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8cace5510f4f3997f55fb3c9b6_560.jpg"/>
          <p:cNvPicPr>
            <a:picLocks noChangeAspect="1"/>
          </p:cNvPicPr>
          <p:nvPr/>
        </p:nvPicPr>
        <p:blipFill>
          <a:blip r:embed="rId2" cstate="print">
            <a:lum bright="-54000" contrast="-81000"/>
          </a:blip>
          <a:stretch>
            <a:fillRect/>
          </a:stretch>
        </p:blipFill>
        <p:spPr>
          <a:xfrm>
            <a:off x="0" y="0"/>
            <a:ext cx="9144000" cy="6858000"/>
          </a:xfrm>
          <a:prstGeom prst="rect">
            <a:avLst/>
          </a:prstGeom>
        </p:spPr>
      </p:pic>
      <p:sp>
        <p:nvSpPr>
          <p:cNvPr id="3" name="文字方塊 2"/>
          <p:cNvSpPr txBox="1"/>
          <p:nvPr/>
        </p:nvSpPr>
        <p:spPr>
          <a:xfrm>
            <a:off x="2527685" y="500042"/>
            <a:ext cx="3877985" cy="830997"/>
          </a:xfrm>
          <a:prstGeom prst="rect">
            <a:avLst/>
          </a:prstGeom>
          <a:noFill/>
        </p:spPr>
        <p:txBody>
          <a:bodyPr wrap="none" rtlCol="0">
            <a:spAutoFit/>
          </a:bodyPr>
          <a:lstStyle/>
          <a:p>
            <a:pPr algn="ctr"/>
            <a:r>
              <a:rPr lang="zh-TW" altLang="en-US" sz="4800" dirty="0" smtClean="0">
                <a:solidFill>
                  <a:schemeClr val="bg1"/>
                </a:solidFill>
                <a:latin typeface="華康儷金黑(P)" pitchFamily="34" charset="-120"/>
                <a:ea typeface="華康儷金黑(P)" pitchFamily="34" charset="-120"/>
              </a:rPr>
              <a:t>細部材料說明</a:t>
            </a:r>
            <a:endParaRPr lang="zh-TW" altLang="en-US" sz="4800" dirty="0">
              <a:solidFill>
                <a:schemeClr val="bg1"/>
              </a:solidFill>
              <a:latin typeface="華康儷金黑(P)" pitchFamily="34" charset="-120"/>
              <a:ea typeface="華康儷金黑(P)" pitchFamily="34" charset="-120"/>
            </a:endParaRPr>
          </a:p>
        </p:txBody>
      </p:sp>
      <p:sp>
        <p:nvSpPr>
          <p:cNvPr id="4" name="文字方塊 3"/>
          <p:cNvSpPr txBox="1"/>
          <p:nvPr/>
        </p:nvSpPr>
        <p:spPr>
          <a:xfrm>
            <a:off x="928662" y="1714488"/>
            <a:ext cx="7571303" cy="2554545"/>
          </a:xfrm>
          <a:prstGeom prst="rect">
            <a:avLst/>
          </a:prstGeom>
          <a:noFill/>
        </p:spPr>
        <p:txBody>
          <a:bodyPr wrap="none" rtlCol="0">
            <a:spAutoFit/>
          </a:bodyPr>
          <a:lstStyle/>
          <a:p>
            <a:r>
              <a:rPr lang="zh-TW" altLang="en-US" sz="3200" dirty="0" smtClean="0">
                <a:solidFill>
                  <a:schemeClr val="bg1"/>
                </a:solidFill>
              </a:rPr>
              <a:t>時鐘材料外部以</a:t>
            </a:r>
            <a:r>
              <a:rPr lang="en-US" altLang="zh-TW" sz="3200" dirty="0" smtClean="0">
                <a:solidFill>
                  <a:schemeClr val="bg1"/>
                </a:solidFill>
              </a:rPr>
              <a:t>PVV</a:t>
            </a:r>
            <a:r>
              <a:rPr lang="zh-TW" altLang="en-US" sz="3200" dirty="0" smtClean="0">
                <a:solidFill>
                  <a:schemeClr val="bg1"/>
                </a:solidFill>
              </a:rPr>
              <a:t>板去做的，加上厚紙</a:t>
            </a:r>
            <a:endParaRPr lang="en-US" altLang="zh-TW" sz="3200" dirty="0" smtClean="0">
              <a:solidFill>
                <a:schemeClr val="bg1"/>
              </a:solidFill>
            </a:endParaRPr>
          </a:p>
          <a:p>
            <a:r>
              <a:rPr lang="zh-TW" altLang="en-US" sz="3200" dirty="0" smtClean="0">
                <a:solidFill>
                  <a:schemeClr val="bg1"/>
                </a:solidFill>
              </a:rPr>
              <a:t>割條，中間圓盤則是使用白色壓克力板做</a:t>
            </a:r>
            <a:endParaRPr lang="en-US" altLang="zh-TW" sz="3200" dirty="0" smtClean="0">
              <a:solidFill>
                <a:schemeClr val="bg1"/>
              </a:solidFill>
            </a:endParaRPr>
          </a:p>
          <a:p>
            <a:r>
              <a:rPr lang="zh-TW" altLang="en-US" sz="3200" dirty="0">
                <a:solidFill>
                  <a:schemeClr val="bg1"/>
                </a:solidFill>
              </a:rPr>
              <a:t>裁切的</a:t>
            </a:r>
            <a:r>
              <a:rPr lang="zh-TW" altLang="en-US" sz="3200" dirty="0" smtClean="0">
                <a:solidFill>
                  <a:schemeClr val="bg1"/>
                </a:solidFill>
              </a:rPr>
              <a:t>動作以及快乾黏著劑接合，用繩子</a:t>
            </a:r>
            <a:endParaRPr lang="en-US" altLang="zh-TW" sz="3200" dirty="0" smtClean="0">
              <a:solidFill>
                <a:schemeClr val="bg1"/>
              </a:solidFill>
            </a:endParaRPr>
          </a:p>
          <a:p>
            <a:r>
              <a:rPr lang="zh-TW" altLang="en-US" sz="3200" dirty="0">
                <a:solidFill>
                  <a:schemeClr val="bg1"/>
                </a:solidFill>
              </a:rPr>
              <a:t>掛在牆</a:t>
            </a:r>
            <a:r>
              <a:rPr lang="zh-TW" altLang="en-US" sz="3200" dirty="0" smtClean="0">
                <a:solidFill>
                  <a:schemeClr val="bg1"/>
                </a:solidFill>
              </a:rPr>
              <a:t>上。盤與盤中間接合處是以管子連</a:t>
            </a:r>
            <a:endParaRPr lang="en-US" altLang="zh-TW" sz="3200" dirty="0" smtClean="0">
              <a:solidFill>
                <a:schemeClr val="bg1"/>
              </a:solidFill>
            </a:endParaRPr>
          </a:p>
          <a:p>
            <a:r>
              <a:rPr lang="zh-TW" altLang="en-US" sz="3200" dirty="0">
                <a:solidFill>
                  <a:schemeClr val="bg1"/>
                </a:solidFill>
              </a:rPr>
              <a:t>接在一起</a:t>
            </a:r>
            <a:r>
              <a:rPr lang="zh-TW" altLang="en-US" sz="3200" dirty="0" smtClean="0">
                <a:solidFill>
                  <a:schemeClr val="bg1"/>
                </a:solidFill>
              </a:rPr>
              <a:t>的。</a:t>
            </a:r>
            <a:endParaRPr lang="en-US" altLang="zh-TW" sz="3200" dirty="0">
              <a:solidFill>
                <a:schemeClr val="bg1"/>
              </a:solidFill>
            </a:endParaRPr>
          </a:p>
        </p:txBody>
      </p:sp>
      <p:pic>
        <p:nvPicPr>
          <p:cNvPr id="5" name="圖片 4" descr="PVC free foam_b.jpg"/>
          <p:cNvPicPr>
            <a:picLocks noChangeAspect="1"/>
          </p:cNvPicPr>
          <p:nvPr/>
        </p:nvPicPr>
        <p:blipFill>
          <a:blip r:embed="rId3" cstate="print"/>
          <a:stretch>
            <a:fillRect/>
          </a:stretch>
        </p:blipFill>
        <p:spPr>
          <a:xfrm>
            <a:off x="3357554" y="4429132"/>
            <a:ext cx="2143140" cy="2143140"/>
          </a:xfrm>
          <a:prstGeom prst="rect">
            <a:avLst/>
          </a:prstGeom>
        </p:spPr>
      </p:pic>
      <p:pic>
        <p:nvPicPr>
          <p:cNvPr id="6" name="圖片 5" descr="1175321726.jpg"/>
          <p:cNvPicPr>
            <a:picLocks noChangeAspect="1"/>
          </p:cNvPicPr>
          <p:nvPr/>
        </p:nvPicPr>
        <p:blipFill>
          <a:blip r:embed="rId4" cstate="print"/>
          <a:stretch>
            <a:fillRect/>
          </a:stretch>
        </p:blipFill>
        <p:spPr>
          <a:xfrm>
            <a:off x="5857884" y="4429132"/>
            <a:ext cx="2857520" cy="2143140"/>
          </a:xfrm>
          <a:prstGeom prst="rect">
            <a:avLst/>
          </a:prstGeom>
        </p:spPr>
      </p:pic>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TotalTime>
  <Words>250</Words>
  <Application>Microsoft Office PowerPoint</Application>
  <PresentationFormat>如螢幕大小 (4:3)</PresentationFormat>
  <Paragraphs>26</Paragraphs>
  <Slides>10</Slides>
  <Notes>0</Notes>
  <HiddenSlides>0</HiddenSlides>
  <MMClips>0</MMClips>
  <ScaleCrop>false</ScaleCrop>
  <HeadingPairs>
    <vt:vector size="4" baseType="variant">
      <vt:variant>
        <vt:lpstr>佈景主題</vt:lpstr>
      </vt:variant>
      <vt:variant>
        <vt:i4>1</vt:i4>
      </vt:variant>
      <vt:variant>
        <vt:lpstr>投影片標題</vt:lpstr>
      </vt:variant>
      <vt:variant>
        <vt:i4>10</vt:i4>
      </vt:variant>
    </vt:vector>
  </HeadingPairs>
  <TitlesOfParts>
    <vt:vector size="11" baseType="lpstr">
      <vt:lpstr>Office 佈景主題</vt:lpstr>
      <vt:lpstr>時鐘設計</vt:lpstr>
      <vt:lpstr>創作主題說明</vt:lpstr>
      <vt:lpstr>投影片 3</vt:lpstr>
      <vt:lpstr>投影片 4</vt:lpstr>
      <vt:lpstr>投影片 5</vt:lpstr>
      <vt:lpstr>投影片 6</vt:lpstr>
      <vt:lpstr>投影片 7</vt:lpstr>
      <vt:lpstr>投影片 8</vt:lpstr>
      <vt:lpstr>投影片 9</vt:lpstr>
      <vt:lpstr>投影片 10</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時鐘設計</dc:title>
  <dc:creator>USER</dc:creator>
  <cp:lastModifiedBy>USER</cp:lastModifiedBy>
  <cp:revision>21</cp:revision>
  <dcterms:created xsi:type="dcterms:W3CDTF">2013-10-18T11:32:18Z</dcterms:created>
  <dcterms:modified xsi:type="dcterms:W3CDTF">2013-10-18T14:14:06Z</dcterms:modified>
</cp:coreProperties>
</file>