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9B3F61-AE58-4A3C-813F-601B41124725}" type="datetimeFigureOut">
              <a:rPr lang="zh-TW" altLang="en-US" smtClean="0"/>
              <a:t>2013/10/5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B0707A-7F41-446C-9D2B-F7BD84AA41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艾蒙創意數位設計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策略合作推廣專案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其餘</a:t>
            </a:r>
            <a:r>
              <a:rPr lang="zh-TW" altLang="zh-TW" dirty="0" smtClean="0"/>
              <a:t>各項</a:t>
            </a:r>
            <a:r>
              <a:rPr lang="zh-TW" altLang="zh-TW" dirty="0" smtClean="0"/>
              <a:t>專案項目報價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FB</a:t>
            </a:r>
            <a:r>
              <a:rPr lang="zh-TW" altLang="zh-TW" dirty="0" smtClean="0"/>
              <a:t>粉絲專業活動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300" dirty="0" smtClean="0"/>
              <a:t>每月</a:t>
            </a:r>
            <a:r>
              <a:rPr lang="en-US" altLang="zh-TW" sz="2300" dirty="0" smtClean="0"/>
              <a:t>2</a:t>
            </a:r>
            <a:r>
              <a:rPr lang="zh-TW" altLang="zh-TW" sz="2300" dirty="0" smtClean="0"/>
              <a:t>檔可針對粉絲招收與商品形象曝光</a:t>
            </a:r>
            <a:r>
              <a:rPr lang="zh-TW" altLang="zh-TW" sz="2300" dirty="0" smtClean="0"/>
              <a:t>廣</a:t>
            </a:r>
            <a:r>
              <a:rPr lang="zh-TW" altLang="en-US" sz="2300" dirty="0" smtClean="0"/>
              <a:t>告</a:t>
            </a:r>
            <a:endParaRPr lang="en-US" altLang="zh-TW" sz="2300" dirty="0" smtClean="0"/>
          </a:p>
          <a:p>
            <a:r>
              <a:rPr lang="zh-TW" altLang="en-US" sz="2300" dirty="0" smtClean="0"/>
              <a:t>特價</a:t>
            </a:r>
            <a:r>
              <a:rPr lang="en-US" altLang="zh-TW" sz="2300" dirty="0" smtClean="0"/>
              <a:t>15000</a:t>
            </a:r>
            <a:r>
              <a:rPr lang="zh-TW" altLang="en-US" sz="2300" dirty="0" smtClean="0"/>
              <a:t>元</a:t>
            </a:r>
            <a:r>
              <a:rPr lang="en-US" altLang="zh-TW" sz="2300" dirty="0" smtClean="0"/>
              <a:t>/</a:t>
            </a:r>
            <a:r>
              <a:rPr lang="zh-TW" altLang="en-US" sz="2300" dirty="0" smtClean="0"/>
              <a:t>月</a:t>
            </a:r>
            <a:endParaRPr lang="en-US" altLang="zh-TW" sz="2300" dirty="0" smtClean="0"/>
          </a:p>
          <a:p>
            <a:endParaRPr lang="zh-TW" altLang="zh-TW" sz="2300" dirty="0" smtClean="0"/>
          </a:p>
          <a:p>
            <a:r>
              <a:rPr lang="zh-TW" altLang="zh-TW" sz="2300" dirty="0" smtClean="0"/>
              <a:t>規劃項目：</a:t>
            </a:r>
          </a:p>
          <a:p>
            <a:pPr lvl="0">
              <a:buNone/>
            </a:pPr>
            <a:r>
              <a:rPr lang="en-US" altLang="zh-TW" dirty="0" smtClean="0"/>
              <a:t>    </a:t>
            </a:r>
            <a:r>
              <a:rPr lang="en-US" altLang="zh-TW" sz="2000" dirty="0" smtClean="0"/>
              <a:t>1. </a:t>
            </a:r>
            <a:r>
              <a:rPr lang="zh-TW" altLang="zh-TW" sz="2000" dirty="0" smtClean="0"/>
              <a:t>粉絲</a:t>
            </a:r>
            <a:r>
              <a:rPr lang="zh-TW" altLang="zh-TW" sz="2000" dirty="0" smtClean="0"/>
              <a:t>團活動推廣</a:t>
            </a:r>
            <a:r>
              <a:rPr lang="en-US" altLang="zh-TW" sz="2000" dirty="0" smtClean="0"/>
              <a:t>(</a:t>
            </a:r>
            <a:r>
              <a:rPr lang="zh-TW" altLang="zh-TW" sz="2000" dirty="0" smtClean="0"/>
              <a:t>形象或商品</a:t>
            </a:r>
            <a:r>
              <a:rPr lang="en-US" altLang="zh-TW" sz="2000" dirty="0" smtClean="0"/>
              <a:t>) 1</a:t>
            </a:r>
            <a:r>
              <a:rPr lang="zh-TW" altLang="zh-TW" sz="2000" dirty="0" smtClean="0"/>
              <a:t>檔</a:t>
            </a:r>
          </a:p>
          <a:p>
            <a:pPr lvl="0">
              <a:buNone/>
            </a:pPr>
            <a:r>
              <a:rPr lang="en-US" altLang="zh-TW" sz="2000" dirty="0" smtClean="0"/>
              <a:t>      2. </a:t>
            </a:r>
            <a:r>
              <a:rPr lang="zh-TW" altLang="zh-TW" sz="2000" dirty="0" smtClean="0"/>
              <a:t>粉絲</a:t>
            </a:r>
            <a:r>
              <a:rPr lang="zh-TW" altLang="zh-TW" sz="2000" dirty="0" smtClean="0"/>
              <a:t>招募</a:t>
            </a:r>
            <a:r>
              <a:rPr lang="en-US" altLang="zh-TW" sz="2000" dirty="0" smtClean="0"/>
              <a:t>2</a:t>
            </a:r>
            <a:r>
              <a:rPr lang="zh-TW" altLang="zh-TW" sz="2000" dirty="0" smtClean="0"/>
              <a:t>檔</a:t>
            </a:r>
          </a:p>
          <a:p>
            <a:pPr>
              <a:buNone/>
            </a:pPr>
            <a:r>
              <a:rPr lang="zh-TW" altLang="zh-TW" sz="2000" dirty="0" smtClean="0"/>
              <a:t>簽約時一次收款，結案時會有結案報告</a:t>
            </a:r>
          </a:p>
          <a:p>
            <a:pPr>
              <a:buNone/>
            </a:pPr>
            <a:r>
              <a:rPr lang="en-US" altLang="zh-TW" sz="2000" dirty="0" smtClean="0"/>
              <a:t>(</a:t>
            </a:r>
            <a:r>
              <a:rPr lang="zh-TW" altLang="zh-TW" sz="2000" dirty="0" smtClean="0"/>
              <a:t>商品</a:t>
            </a:r>
            <a:r>
              <a:rPr lang="zh-TW" altLang="zh-TW" sz="2000" dirty="0" smtClean="0"/>
              <a:t>照片以及相關文案均要由客戶端</a:t>
            </a:r>
            <a:r>
              <a:rPr lang="zh-TW" altLang="zh-TW" sz="2000" dirty="0" smtClean="0"/>
              <a:t>提供</a:t>
            </a:r>
            <a:r>
              <a:rPr lang="en-US" altLang="zh-TW" sz="2000" dirty="0" smtClean="0"/>
              <a:t>)</a:t>
            </a:r>
            <a:endParaRPr lang="zh-TW" altLang="zh-TW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粉絲團或者社群網站文章寫手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300" dirty="0" smtClean="0"/>
              <a:t>提供</a:t>
            </a:r>
            <a:r>
              <a:rPr lang="en-US" altLang="zh-TW" sz="2300" dirty="0" smtClean="0"/>
              <a:t>20</a:t>
            </a:r>
            <a:r>
              <a:rPr lang="zh-TW" altLang="zh-TW" sz="2300" dirty="0" smtClean="0"/>
              <a:t>則專業的分享貼文</a:t>
            </a:r>
            <a:r>
              <a:rPr lang="en-US" altLang="zh-TW" sz="2300" dirty="0" smtClean="0"/>
              <a:t>(</a:t>
            </a:r>
            <a:r>
              <a:rPr lang="zh-TW" altLang="zh-TW" sz="2300" dirty="0" smtClean="0"/>
              <a:t>商品照片要由客戶端提供</a:t>
            </a:r>
            <a:r>
              <a:rPr lang="en-US" altLang="zh-TW" sz="2300" dirty="0" smtClean="0"/>
              <a:t>)</a:t>
            </a:r>
          </a:p>
          <a:p>
            <a:r>
              <a:rPr lang="zh-TW" altLang="en-US" sz="2300" dirty="0" smtClean="0"/>
              <a:t>特價</a:t>
            </a:r>
            <a:r>
              <a:rPr lang="en-US" altLang="zh-TW" sz="2300" dirty="0" smtClean="0"/>
              <a:t>15000</a:t>
            </a:r>
            <a:r>
              <a:rPr lang="zh-TW" altLang="en-US" sz="2300" dirty="0" smtClean="0"/>
              <a:t>元</a:t>
            </a:r>
            <a:endParaRPr lang="zh-TW" altLang="en-US" sz="2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單張海報設計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300" dirty="0" smtClean="0"/>
              <a:t>A4</a:t>
            </a:r>
            <a:r>
              <a:rPr lang="zh-TW" altLang="zh-TW" sz="2300" dirty="0" smtClean="0"/>
              <a:t>以下單張</a:t>
            </a:r>
            <a:r>
              <a:rPr lang="en-US" altLang="zh-TW" sz="2300" dirty="0" smtClean="0"/>
              <a:t>2000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  <a:p>
            <a:r>
              <a:rPr lang="en-US" altLang="zh-TW" sz="2300" dirty="0" smtClean="0"/>
              <a:t>A4</a:t>
            </a:r>
            <a:r>
              <a:rPr lang="zh-TW" altLang="zh-TW" sz="2300" dirty="0" smtClean="0"/>
              <a:t>以下雙面</a:t>
            </a:r>
            <a:r>
              <a:rPr lang="en-US" altLang="zh-TW" sz="2300" dirty="0" smtClean="0"/>
              <a:t>2800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  <a:p>
            <a:r>
              <a:rPr lang="en-US" altLang="zh-TW" sz="2300" dirty="0" smtClean="0"/>
              <a:t>A4</a:t>
            </a:r>
            <a:r>
              <a:rPr lang="zh-TW" altLang="zh-TW" sz="2300" dirty="0" smtClean="0"/>
              <a:t>以上單面</a:t>
            </a:r>
            <a:r>
              <a:rPr lang="en-US" altLang="zh-TW" sz="2300" dirty="0" smtClean="0"/>
              <a:t>3000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  <a:p>
            <a:r>
              <a:rPr lang="en-US" altLang="zh-TW" sz="2300" dirty="0" smtClean="0"/>
              <a:t>A4</a:t>
            </a:r>
            <a:r>
              <a:rPr lang="zh-TW" altLang="zh-TW" sz="2300" dirty="0" smtClean="0"/>
              <a:t>以上雙面</a:t>
            </a:r>
            <a:r>
              <a:rPr lang="en-US" altLang="zh-TW" sz="2300" dirty="0" smtClean="0"/>
              <a:t>3800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包裝設計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300" dirty="0" smtClean="0"/>
              <a:t>項目：包裝外貼、盒貼、瓶貼、手提袋</a:t>
            </a:r>
            <a:r>
              <a:rPr lang="en-US" altLang="zh-TW" sz="2300" dirty="0" smtClean="0"/>
              <a:t>….</a:t>
            </a:r>
            <a:r>
              <a:rPr lang="zh-TW" altLang="zh-TW" sz="2300" dirty="0" smtClean="0"/>
              <a:t>等</a:t>
            </a:r>
          </a:p>
          <a:p>
            <a:r>
              <a:rPr lang="zh-TW" altLang="en-US" sz="2300" dirty="0" smtClean="0"/>
              <a:t>特價</a:t>
            </a:r>
            <a:r>
              <a:rPr lang="en-US" altLang="zh-TW" sz="2300" dirty="0" smtClean="0"/>
              <a:t>3500</a:t>
            </a:r>
            <a:r>
              <a:rPr lang="zh-TW" altLang="en-US" sz="2300" dirty="0" smtClean="0"/>
              <a:t>元</a:t>
            </a:r>
            <a:r>
              <a:rPr lang="en-US" altLang="zh-TW" sz="2300" dirty="0" smtClean="0"/>
              <a:t>/</a:t>
            </a:r>
            <a:r>
              <a:rPr lang="zh-TW" altLang="en-US" sz="2300" dirty="0" smtClean="0"/>
              <a:t>項</a:t>
            </a:r>
            <a:endParaRPr lang="zh-TW" altLang="en-US" sz="2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 smtClean="0"/>
              <a:t>VI</a:t>
            </a:r>
            <a:r>
              <a:rPr lang="zh-TW" altLang="zh-TW" dirty="0" smtClean="0"/>
              <a:t>識別</a:t>
            </a:r>
            <a:r>
              <a:rPr lang="zh-TW" altLang="zh-TW" dirty="0" smtClean="0"/>
              <a:t>系統設計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2300" dirty="0" smtClean="0"/>
              <a:t>簡易</a:t>
            </a:r>
            <a:r>
              <a:rPr lang="en-US" altLang="zh-TW" sz="2300" dirty="0" smtClean="0"/>
              <a:t>12</a:t>
            </a:r>
            <a:r>
              <a:rPr lang="zh-TW" altLang="zh-TW" sz="2300" dirty="0" smtClean="0"/>
              <a:t>組</a:t>
            </a:r>
            <a:r>
              <a:rPr lang="en-US" altLang="zh-TW" sz="2300" dirty="0" smtClean="0"/>
              <a:t>50000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  <a:p>
            <a:pPr lvl="0"/>
            <a:r>
              <a:rPr lang="zh-TW" altLang="zh-TW" sz="2300" dirty="0" smtClean="0"/>
              <a:t>完整</a:t>
            </a:r>
            <a:r>
              <a:rPr lang="en-US" altLang="zh-TW" sz="2300" dirty="0" smtClean="0"/>
              <a:t>20</a:t>
            </a:r>
            <a:r>
              <a:rPr lang="zh-TW" altLang="zh-TW" sz="2300" dirty="0" smtClean="0"/>
              <a:t>組</a:t>
            </a:r>
            <a:r>
              <a:rPr lang="en-US" altLang="zh-TW" sz="2300" dirty="0" smtClean="0"/>
              <a:t>80000</a:t>
            </a:r>
            <a:r>
              <a:rPr lang="zh-TW" altLang="zh-TW" sz="2300" dirty="0" smtClean="0"/>
              <a:t>元</a:t>
            </a:r>
            <a:endParaRPr lang="zh-TW" altLang="zh-TW" sz="23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各類空間室內與商業空間規劃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依照實際測量估價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平面</a:t>
            </a:r>
            <a:r>
              <a:rPr lang="zh-TW" altLang="zh-TW" dirty="0"/>
              <a:t>套裝專案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zh-TW" altLang="zh-TW" sz="2300" dirty="0"/>
              <a:t>項目：</a:t>
            </a:r>
          </a:p>
          <a:p>
            <a:pPr>
              <a:buNone/>
            </a:pPr>
            <a:r>
              <a:rPr lang="en-US" altLang="zh-TW" sz="2000" dirty="0" smtClean="0"/>
              <a:t>     A4</a:t>
            </a:r>
            <a:r>
              <a:rPr lang="zh-TW" altLang="zh-TW" sz="2000" dirty="0"/>
              <a:t>平面設計</a:t>
            </a:r>
            <a:r>
              <a:rPr lang="en-US" altLang="zh-TW" sz="2000" dirty="0"/>
              <a:t>15~20</a:t>
            </a:r>
            <a:r>
              <a:rPr lang="zh-TW" altLang="zh-TW" sz="2000" dirty="0"/>
              <a:t>張或</a:t>
            </a:r>
            <a:r>
              <a:rPr lang="en-US" altLang="zh-TW" sz="2000" dirty="0"/>
              <a:t>A4</a:t>
            </a:r>
            <a:r>
              <a:rPr lang="zh-TW" altLang="zh-TW" sz="2000" dirty="0"/>
              <a:t>以上海報設計</a:t>
            </a:r>
            <a:r>
              <a:rPr lang="en-US" altLang="zh-TW" sz="2000" dirty="0"/>
              <a:t>5</a:t>
            </a:r>
            <a:r>
              <a:rPr lang="zh-TW" altLang="zh-TW" sz="2000" dirty="0"/>
              <a:t>張或包裝設計</a:t>
            </a:r>
            <a:r>
              <a:rPr lang="en-US" altLang="zh-TW" sz="2000" dirty="0"/>
              <a:t>5</a:t>
            </a:r>
            <a:r>
              <a:rPr lang="zh-TW" altLang="zh-TW" sz="2000" dirty="0"/>
              <a:t>張，合約期限</a:t>
            </a:r>
            <a:r>
              <a:rPr lang="en-US" altLang="zh-TW" sz="2000" dirty="0"/>
              <a:t>3</a:t>
            </a:r>
            <a:r>
              <a:rPr lang="zh-TW" altLang="zh-TW" sz="2000" dirty="0"/>
              <a:t>個月內完工超過時間視同結案；簽約時先收取</a:t>
            </a:r>
            <a:r>
              <a:rPr lang="en-US" altLang="zh-TW" sz="2000" dirty="0"/>
              <a:t>80%</a:t>
            </a:r>
            <a:r>
              <a:rPr lang="zh-TW" altLang="zh-TW" sz="2000" dirty="0" smtClean="0"/>
              <a:t>訂金</a:t>
            </a:r>
            <a:endParaRPr lang="en-US" altLang="zh-TW" sz="2000" dirty="0" smtClean="0"/>
          </a:p>
          <a:p>
            <a:pPr>
              <a:buNone/>
            </a:pPr>
            <a:endParaRPr lang="zh-TW" altLang="zh-TW" sz="2000" dirty="0"/>
          </a:p>
          <a:p>
            <a:r>
              <a:rPr lang="zh-TW" altLang="en-US" sz="2300" dirty="0" smtClean="0"/>
              <a:t>付款方式</a:t>
            </a:r>
            <a:r>
              <a:rPr lang="zh-TW" altLang="zh-TW" sz="2300" dirty="0" smtClean="0"/>
              <a:t>：</a:t>
            </a:r>
            <a:endParaRPr lang="zh-TW" altLang="zh-TW" sz="2300" dirty="0"/>
          </a:p>
          <a:p>
            <a:pPr lvl="0">
              <a:buNone/>
            </a:pPr>
            <a:r>
              <a:rPr lang="en-US" altLang="zh-TW" dirty="0" smtClean="0"/>
              <a:t>    </a:t>
            </a:r>
            <a:r>
              <a:rPr lang="en-US" altLang="zh-TW" sz="2000" dirty="0" smtClean="0"/>
              <a:t>1.</a:t>
            </a:r>
            <a:r>
              <a:rPr lang="zh-TW" altLang="zh-TW" sz="2000" dirty="0" smtClean="0"/>
              <a:t>三</a:t>
            </a:r>
            <a:r>
              <a:rPr lang="zh-TW" altLang="zh-TW" sz="2000" dirty="0"/>
              <a:t>個月期限內若設計出稿張數未達</a:t>
            </a:r>
            <a:r>
              <a:rPr lang="en-US" altLang="zh-TW" sz="2000" dirty="0"/>
              <a:t>10</a:t>
            </a:r>
            <a:r>
              <a:rPr lang="zh-TW" altLang="zh-TW" sz="2000" dirty="0"/>
              <a:t>張，尾款費用</a:t>
            </a:r>
            <a:r>
              <a:rPr lang="en-US" altLang="zh-TW" sz="2000" dirty="0"/>
              <a:t>20%</a:t>
            </a:r>
            <a:r>
              <a:rPr lang="zh-TW" altLang="zh-TW" sz="2000" dirty="0"/>
              <a:t>不收取，並結案</a:t>
            </a:r>
          </a:p>
          <a:p>
            <a:pPr lvl="0">
              <a:buNone/>
            </a:pPr>
            <a:r>
              <a:rPr lang="en-US" altLang="zh-TW" sz="2000" dirty="0" smtClean="0"/>
              <a:t>     2.</a:t>
            </a:r>
            <a:r>
              <a:rPr lang="zh-TW" altLang="zh-TW" sz="2000" dirty="0" smtClean="0"/>
              <a:t>設計</a:t>
            </a:r>
            <a:r>
              <a:rPr lang="zh-TW" altLang="zh-TW" sz="2000" dirty="0"/>
              <a:t>出稿張數超過</a:t>
            </a:r>
            <a:r>
              <a:rPr lang="en-US" altLang="zh-TW" sz="2000" dirty="0"/>
              <a:t>10</a:t>
            </a:r>
            <a:r>
              <a:rPr lang="zh-TW" altLang="zh-TW" sz="2000" dirty="0"/>
              <a:t>張未達</a:t>
            </a:r>
            <a:r>
              <a:rPr lang="en-US" altLang="zh-TW" sz="2000" dirty="0"/>
              <a:t>15</a:t>
            </a:r>
            <a:r>
              <a:rPr lang="zh-TW" altLang="zh-TW" sz="2000" dirty="0"/>
              <a:t>張，則收取尾款費用</a:t>
            </a:r>
            <a:r>
              <a:rPr lang="en-US" altLang="zh-TW" sz="2000" dirty="0"/>
              <a:t>20%</a:t>
            </a:r>
            <a:r>
              <a:rPr lang="zh-TW" altLang="zh-TW" sz="2000" dirty="0"/>
              <a:t>，剩餘尚未設計的稿子保留至續約或於</a:t>
            </a:r>
            <a:r>
              <a:rPr lang="en-US" altLang="zh-TW" sz="2000" dirty="0"/>
              <a:t>30</a:t>
            </a:r>
            <a:r>
              <a:rPr lang="zh-TW" altLang="zh-TW" sz="2000" dirty="0"/>
              <a:t>天內截稿，並結案</a:t>
            </a:r>
          </a:p>
          <a:p>
            <a:pPr lvl="0">
              <a:buNone/>
            </a:pPr>
            <a:r>
              <a:rPr lang="en-US" altLang="zh-TW" sz="2000" dirty="0" smtClean="0"/>
              <a:t>     3.</a:t>
            </a:r>
            <a:r>
              <a:rPr lang="zh-TW" altLang="zh-TW" sz="2000" dirty="0" smtClean="0"/>
              <a:t>三</a:t>
            </a:r>
            <a:r>
              <a:rPr lang="zh-TW" altLang="zh-TW" sz="2000" dirty="0"/>
              <a:t>個月期限內如設計張數達</a:t>
            </a:r>
            <a:r>
              <a:rPr lang="en-US" altLang="zh-TW" sz="2000" dirty="0"/>
              <a:t>20</a:t>
            </a:r>
            <a:r>
              <a:rPr lang="zh-TW" altLang="zh-TW" sz="2000" dirty="0"/>
              <a:t>張則是同結案並收取尾款</a:t>
            </a:r>
            <a:r>
              <a:rPr lang="en-US" altLang="zh-TW" sz="2000" dirty="0"/>
              <a:t>20%</a:t>
            </a:r>
            <a:endParaRPr lang="zh-TW" altLang="zh-TW" sz="2000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平面</a:t>
            </a:r>
            <a:r>
              <a:rPr lang="en-US" altLang="zh-TW" dirty="0" smtClean="0"/>
              <a:t>WEB</a:t>
            </a:r>
            <a:r>
              <a:rPr lang="zh-TW" altLang="zh-TW" dirty="0" smtClean="0"/>
              <a:t>套裝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sz="3300" dirty="0" smtClean="0"/>
              <a:t>項目：</a:t>
            </a:r>
          </a:p>
          <a:p>
            <a:pPr lvl="0">
              <a:buNone/>
            </a:pPr>
            <a:r>
              <a:rPr lang="en-US" altLang="zh-TW" dirty="0" smtClean="0"/>
              <a:t>      </a:t>
            </a:r>
            <a:r>
              <a:rPr lang="en-US" altLang="zh-TW" sz="2900" dirty="0" smtClean="0"/>
              <a:t>A4</a:t>
            </a:r>
            <a:r>
              <a:rPr lang="zh-TW" altLang="zh-TW" sz="2900" dirty="0" smtClean="0"/>
              <a:t>平面設計</a:t>
            </a:r>
            <a:r>
              <a:rPr lang="en-US" altLang="zh-TW" sz="2900" dirty="0" smtClean="0"/>
              <a:t>15~20</a:t>
            </a:r>
            <a:r>
              <a:rPr lang="zh-TW" altLang="zh-TW" sz="2900" dirty="0" smtClean="0"/>
              <a:t>張或</a:t>
            </a:r>
            <a:r>
              <a:rPr lang="en-US" altLang="zh-TW" sz="2900" dirty="0" smtClean="0"/>
              <a:t>A4</a:t>
            </a:r>
            <a:r>
              <a:rPr lang="zh-TW" altLang="zh-TW" sz="2900" dirty="0" smtClean="0"/>
              <a:t>以上海報設計</a:t>
            </a:r>
            <a:r>
              <a:rPr lang="en-US" altLang="zh-TW" sz="2900" dirty="0" smtClean="0"/>
              <a:t>5</a:t>
            </a:r>
            <a:r>
              <a:rPr lang="zh-TW" altLang="zh-TW" sz="2900" dirty="0" smtClean="0"/>
              <a:t>張或包裝設計</a:t>
            </a:r>
            <a:r>
              <a:rPr lang="en-US" altLang="zh-TW" sz="2900" dirty="0" smtClean="0"/>
              <a:t>5</a:t>
            </a:r>
            <a:r>
              <a:rPr lang="zh-TW" altLang="zh-TW" sz="2900" dirty="0" smtClean="0"/>
              <a:t>張</a:t>
            </a:r>
          </a:p>
          <a:p>
            <a:pPr lvl="0">
              <a:buNone/>
            </a:pPr>
            <a:r>
              <a:rPr lang="en-US" altLang="zh-TW" sz="2900" dirty="0" smtClean="0"/>
              <a:t>     </a:t>
            </a:r>
            <a:r>
              <a:rPr lang="zh-TW" altLang="zh-TW" sz="2900" dirty="0" smtClean="0"/>
              <a:t>網頁</a:t>
            </a:r>
            <a:r>
              <a:rPr lang="zh-TW" altLang="zh-TW" sz="2900" dirty="0" smtClean="0"/>
              <a:t>規畫設計</a:t>
            </a:r>
            <a:r>
              <a:rPr lang="en-US" altLang="zh-TW" sz="2900" dirty="0" smtClean="0"/>
              <a:t>(</a:t>
            </a:r>
            <a:r>
              <a:rPr lang="zh-TW" altLang="zh-TW" sz="2900" dirty="0" smtClean="0"/>
              <a:t>沒有網址主機</a:t>
            </a:r>
            <a:r>
              <a:rPr lang="en-US" altLang="zh-TW" sz="2900" dirty="0" smtClean="0"/>
              <a:t>3</a:t>
            </a:r>
            <a:r>
              <a:rPr lang="zh-TW" altLang="zh-TW" sz="2900" dirty="0" smtClean="0"/>
              <a:t>頁內公司商品形象簡介網頁</a:t>
            </a:r>
            <a:r>
              <a:rPr lang="en-US" altLang="zh-TW" sz="2900" dirty="0" smtClean="0"/>
              <a:t>)</a:t>
            </a:r>
            <a:endParaRPr lang="zh-TW" altLang="zh-TW" sz="2900" dirty="0" smtClean="0"/>
          </a:p>
          <a:p>
            <a:pPr>
              <a:buNone/>
            </a:pPr>
            <a:r>
              <a:rPr lang="en-US" altLang="zh-TW" sz="2900" dirty="0" smtClean="0"/>
              <a:t>     </a:t>
            </a:r>
            <a:r>
              <a:rPr lang="zh-TW" altLang="zh-TW" sz="2900" dirty="0" smtClean="0"/>
              <a:t>合約</a:t>
            </a:r>
            <a:r>
              <a:rPr lang="zh-TW" altLang="zh-TW" sz="2900" dirty="0" smtClean="0"/>
              <a:t>期限</a:t>
            </a:r>
            <a:r>
              <a:rPr lang="en-US" altLang="zh-TW" sz="2900" dirty="0" smtClean="0"/>
              <a:t>3</a:t>
            </a:r>
            <a:r>
              <a:rPr lang="zh-TW" altLang="zh-TW" sz="2900" dirty="0" smtClean="0"/>
              <a:t>個月內完工超過時間視同結案；簽約時先收取</a:t>
            </a:r>
            <a:r>
              <a:rPr lang="en-US" altLang="zh-TW" sz="2900" dirty="0" smtClean="0"/>
              <a:t>80%</a:t>
            </a:r>
            <a:r>
              <a:rPr lang="zh-TW" altLang="zh-TW" sz="2900" dirty="0" smtClean="0"/>
              <a:t>訂金</a:t>
            </a:r>
            <a:endParaRPr lang="en-US" altLang="zh-TW" sz="2900" dirty="0" smtClean="0"/>
          </a:p>
          <a:p>
            <a:pPr>
              <a:buNone/>
            </a:pPr>
            <a:endParaRPr lang="zh-TW" altLang="zh-TW" sz="2900" dirty="0" smtClean="0"/>
          </a:p>
          <a:p>
            <a:r>
              <a:rPr lang="zh-TW" altLang="en-US" sz="3300" dirty="0" smtClean="0"/>
              <a:t>付款方式</a:t>
            </a:r>
            <a:r>
              <a:rPr lang="zh-TW" altLang="zh-TW" sz="3300" dirty="0" smtClean="0"/>
              <a:t>：</a:t>
            </a:r>
            <a:endParaRPr lang="zh-TW" altLang="zh-TW" sz="3300" dirty="0" smtClean="0"/>
          </a:p>
          <a:p>
            <a:pPr lvl="0">
              <a:buNone/>
            </a:pPr>
            <a:r>
              <a:rPr lang="en-US" altLang="zh-TW" sz="2900" dirty="0" smtClean="0"/>
              <a:t>     1. </a:t>
            </a:r>
            <a:r>
              <a:rPr lang="zh-TW" altLang="zh-TW" sz="2900" dirty="0" smtClean="0"/>
              <a:t>三</a:t>
            </a:r>
            <a:r>
              <a:rPr lang="zh-TW" altLang="zh-TW" sz="2900" dirty="0" smtClean="0"/>
              <a:t>個月期限內若設計出稿張數未達</a:t>
            </a:r>
            <a:r>
              <a:rPr lang="en-US" altLang="zh-TW" sz="2900" dirty="0" smtClean="0"/>
              <a:t>10</a:t>
            </a:r>
            <a:r>
              <a:rPr lang="zh-TW" altLang="zh-TW" sz="2900" dirty="0" smtClean="0"/>
              <a:t>張，尾款費用</a:t>
            </a:r>
            <a:r>
              <a:rPr lang="en-US" altLang="zh-TW" sz="2900" dirty="0" smtClean="0"/>
              <a:t>20%</a:t>
            </a:r>
            <a:r>
              <a:rPr lang="zh-TW" altLang="zh-TW" sz="2900" dirty="0" smtClean="0"/>
              <a:t>不收取，並結案</a:t>
            </a:r>
          </a:p>
          <a:p>
            <a:pPr lvl="0">
              <a:buNone/>
            </a:pPr>
            <a:r>
              <a:rPr lang="en-US" altLang="zh-TW" sz="2900" dirty="0" smtClean="0"/>
              <a:t>     2. </a:t>
            </a:r>
            <a:r>
              <a:rPr lang="zh-TW" altLang="zh-TW" sz="2900" dirty="0" smtClean="0"/>
              <a:t>設計</a:t>
            </a:r>
            <a:r>
              <a:rPr lang="zh-TW" altLang="zh-TW" sz="2900" dirty="0" smtClean="0"/>
              <a:t>出稿張數超過</a:t>
            </a:r>
            <a:r>
              <a:rPr lang="en-US" altLang="zh-TW" sz="2900" dirty="0" smtClean="0"/>
              <a:t>10</a:t>
            </a:r>
            <a:r>
              <a:rPr lang="zh-TW" altLang="zh-TW" sz="2900" dirty="0" smtClean="0"/>
              <a:t>張未達</a:t>
            </a:r>
            <a:r>
              <a:rPr lang="en-US" altLang="zh-TW" sz="2900" dirty="0" smtClean="0"/>
              <a:t>15</a:t>
            </a:r>
            <a:r>
              <a:rPr lang="zh-TW" altLang="zh-TW" sz="2900" dirty="0" smtClean="0"/>
              <a:t>張，則收取尾款費用</a:t>
            </a:r>
            <a:r>
              <a:rPr lang="en-US" altLang="zh-TW" sz="2900" dirty="0" smtClean="0"/>
              <a:t>10%</a:t>
            </a:r>
            <a:r>
              <a:rPr lang="zh-TW" altLang="zh-TW" sz="2900" dirty="0" smtClean="0"/>
              <a:t>，另外</a:t>
            </a:r>
            <a:r>
              <a:rPr lang="en-US" altLang="zh-TW" sz="2900" dirty="0" smtClean="0"/>
              <a:t>10%</a:t>
            </a:r>
            <a:r>
              <a:rPr lang="zh-TW" altLang="zh-TW" sz="2900" dirty="0" smtClean="0"/>
              <a:t>尾款不收，並結案</a:t>
            </a:r>
          </a:p>
          <a:p>
            <a:pPr lvl="0">
              <a:buNone/>
            </a:pPr>
            <a:r>
              <a:rPr lang="en-US" altLang="zh-TW" sz="2900" dirty="0" smtClean="0"/>
              <a:t>     3. </a:t>
            </a:r>
            <a:r>
              <a:rPr lang="zh-TW" altLang="zh-TW" sz="2900" dirty="0" smtClean="0"/>
              <a:t>設計</a:t>
            </a:r>
            <a:r>
              <a:rPr lang="zh-TW" altLang="zh-TW" sz="2900" dirty="0" smtClean="0"/>
              <a:t>出稿張數超過</a:t>
            </a:r>
            <a:r>
              <a:rPr lang="en-US" altLang="zh-TW" sz="2900" dirty="0" smtClean="0"/>
              <a:t>15</a:t>
            </a:r>
            <a:r>
              <a:rPr lang="zh-TW" altLang="zh-TW" sz="2900" dirty="0" smtClean="0"/>
              <a:t>張未達</a:t>
            </a:r>
            <a:r>
              <a:rPr lang="en-US" altLang="zh-TW" sz="2900" dirty="0" smtClean="0"/>
              <a:t>20</a:t>
            </a:r>
            <a:r>
              <a:rPr lang="zh-TW" altLang="zh-TW" sz="2900" dirty="0" smtClean="0"/>
              <a:t>張，則收取尾款費用</a:t>
            </a:r>
            <a:r>
              <a:rPr lang="en-US" altLang="zh-TW" sz="2900" dirty="0" smtClean="0"/>
              <a:t>20%</a:t>
            </a:r>
            <a:r>
              <a:rPr lang="zh-TW" altLang="zh-TW" sz="2900" dirty="0" smtClean="0"/>
              <a:t>，剩餘尚未設計的稿子保留至續約或於</a:t>
            </a:r>
            <a:r>
              <a:rPr lang="en-US" altLang="zh-TW" sz="2900" dirty="0" smtClean="0"/>
              <a:t>30</a:t>
            </a:r>
            <a:r>
              <a:rPr lang="zh-TW" altLang="zh-TW" sz="2900" dirty="0" smtClean="0"/>
              <a:t>天內截稿，並結案</a:t>
            </a:r>
          </a:p>
          <a:p>
            <a:pPr lvl="0">
              <a:buNone/>
            </a:pPr>
            <a:r>
              <a:rPr lang="en-US" altLang="zh-TW" sz="2900" dirty="0" smtClean="0"/>
              <a:t>     4. </a:t>
            </a:r>
            <a:r>
              <a:rPr lang="zh-TW" altLang="zh-TW" sz="2900" dirty="0" smtClean="0"/>
              <a:t>三</a:t>
            </a:r>
            <a:r>
              <a:rPr lang="zh-TW" altLang="zh-TW" sz="2900" dirty="0" smtClean="0"/>
              <a:t>個月期限內如設計張數達</a:t>
            </a:r>
            <a:r>
              <a:rPr lang="en-US" altLang="zh-TW" sz="2900" dirty="0" smtClean="0"/>
              <a:t>20</a:t>
            </a:r>
            <a:r>
              <a:rPr lang="zh-TW" altLang="zh-TW" sz="2900" dirty="0" smtClean="0"/>
              <a:t>張則視同結案並收取尾款</a:t>
            </a:r>
            <a:r>
              <a:rPr lang="en-US" altLang="zh-TW" sz="2900" dirty="0" smtClean="0"/>
              <a:t>20%</a:t>
            </a:r>
            <a:endParaRPr lang="zh-TW" altLang="zh-TW" sz="2900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網站</a:t>
            </a:r>
            <a:r>
              <a:rPr lang="zh-TW" altLang="zh-TW" dirty="0" smtClean="0"/>
              <a:t>套裝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2500" dirty="0" smtClean="0"/>
              <a:t>項目：</a:t>
            </a:r>
          </a:p>
          <a:p>
            <a:pPr lvl="0">
              <a:buNone/>
            </a:pPr>
            <a:r>
              <a:rPr lang="zh-TW" altLang="en-US" dirty="0" smtClean="0"/>
              <a:t>    </a:t>
            </a:r>
            <a:r>
              <a:rPr lang="en-US" altLang="zh-TW" sz="2000" dirty="0" smtClean="0"/>
              <a:t>1.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網址</a:t>
            </a:r>
            <a:endParaRPr lang="zh-TW" altLang="zh-TW" sz="2000" dirty="0" smtClean="0"/>
          </a:p>
          <a:p>
            <a:pPr lvl="0"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2.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主機</a:t>
            </a:r>
            <a:endParaRPr lang="zh-TW" altLang="zh-TW" sz="2000" dirty="0" smtClean="0"/>
          </a:p>
          <a:p>
            <a:pPr lvl="0"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3.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網站</a:t>
            </a:r>
            <a:r>
              <a:rPr lang="zh-TW" altLang="zh-TW" sz="2000" dirty="0" smtClean="0"/>
              <a:t>規劃設計</a:t>
            </a:r>
          </a:p>
          <a:p>
            <a:pPr lvl="0"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4.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主機</a:t>
            </a:r>
            <a:r>
              <a:rPr lang="zh-TW" altLang="zh-TW" sz="2000" dirty="0" smtClean="0"/>
              <a:t>備份</a:t>
            </a:r>
          </a:p>
          <a:p>
            <a:pPr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合約</a:t>
            </a:r>
            <a:r>
              <a:rPr lang="zh-TW" altLang="zh-TW" sz="2000" dirty="0" smtClean="0"/>
              <a:t>期限</a:t>
            </a:r>
            <a:r>
              <a:rPr lang="en-US" altLang="zh-TW" sz="2000" dirty="0" smtClean="0"/>
              <a:t>1</a:t>
            </a:r>
            <a:r>
              <a:rPr lang="zh-TW" altLang="zh-TW" sz="2000" dirty="0" smtClean="0"/>
              <a:t>個月內完工超過時間視同結案；簽約時先收取</a:t>
            </a:r>
            <a:r>
              <a:rPr lang="en-US" altLang="zh-TW" sz="2000" dirty="0" smtClean="0"/>
              <a:t>50%</a:t>
            </a:r>
            <a:r>
              <a:rPr lang="zh-TW" altLang="zh-TW" sz="2000" dirty="0" smtClean="0"/>
              <a:t>訂金</a:t>
            </a:r>
          </a:p>
          <a:p>
            <a:r>
              <a:rPr lang="zh-TW" altLang="en-US" sz="2300" dirty="0" smtClean="0"/>
              <a:t>付</a:t>
            </a:r>
            <a:r>
              <a:rPr lang="zh-TW" altLang="en-US" sz="2300" dirty="0" smtClean="0"/>
              <a:t>款方式</a:t>
            </a:r>
            <a:r>
              <a:rPr lang="zh-TW" altLang="zh-TW" sz="2300" dirty="0" smtClean="0"/>
              <a:t>：</a:t>
            </a:r>
            <a:endParaRPr lang="zh-TW" altLang="zh-TW" sz="2300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sz="2000" dirty="0" smtClean="0"/>
              <a:t>1.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簽約</a:t>
            </a:r>
            <a:r>
              <a:rPr lang="zh-TW" altLang="zh-TW" sz="2000" dirty="0" smtClean="0"/>
              <a:t>時先收取</a:t>
            </a:r>
            <a:r>
              <a:rPr lang="zh-TW" altLang="zh-TW" sz="2000" dirty="0" smtClean="0"/>
              <a:t>費用</a:t>
            </a:r>
            <a:r>
              <a:rPr lang="en-US" altLang="zh-TW" sz="2000" dirty="0" smtClean="0"/>
              <a:t>50%</a:t>
            </a:r>
            <a:endParaRPr lang="zh-TW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2.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中間</a:t>
            </a:r>
            <a:r>
              <a:rPr lang="zh-TW" altLang="zh-TW" sz="2000" dirty="0" smtClean="0"/>
              <a:t>校稿再</a:t>
            </a:r>
            <a:r>
              <a:rPr lang="zh-TW" altLang="zh-TW" sz="2000" dirty="0" smtClean="0"/>
              <a:t>收</a:t>
            </a:r>
            <a:r>
              <a:rPr lang="en-US" altLang="zh-TW" sz="2000" dirty="0" smtClean="0"/>
              <a:t>30%</a:t>
            </a:r>
            <a:endParaRPr lang="zh-TW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3.</a:t>
            </a:r>
            <a:r>
              <a:rPr lang="zh-TW" altLang="en-US" sz="2000" dirty="0" smtClean="0"/>
              <a:t> </a:t>
            </a:r>
            <a:r>
              <a:rPr lang="zh-TW" altLang="zh-TW" sz="2000" dirty="0" smtClean="0"/>
              <a:t>結案</a:t>
            </a:r>
            <a:r>
              <a:rPr lang="zh-TW" altLang="zh-TW" sz="2000" dirty="0" smtClean="0"/>
              <a:t>再收</a:t>
            </a:r>
            <a:r>
              <a:rPr lang="zh-TW" altLang="zh-TW" sz="2000" dirty="0" smtClean="0"/>
              <a:t>尾款</a:t>
            </a:r>
            <a:r>
              <a:rPr lang="en-US" altLang="zh-TW" sz="2000" dirty="0" smtClean="0"/>
              <a:t>20%</a:t>
            </a:r>
          </a:p>
          <a:p>
            <a:pPr>
              <a:buNone/>
            </a:pPr>
            <a:r>
              <a:rPr lang="en-US" altLang="zh-TW" sz="1800" dirty="0" smtClean="0"/>
              <a:t>(P.S</a:t>
            </a:r>
            <a:r>
              <a:rPr lang="zh-TW" altLang="en-US" sz="1800" dirty="0" smtClean="0"/>
              <a:t> </a:t>
            </a:r>
            <a:r>
              <a:rPr lang="zh-TW" altLang="zh-TW" sz="1800" dirty="0" smtClean="0"/>
              <a:t>次</a:t>
            </a:r>
            <a:r>
              <a:rPr lang="zh-TW" altLang="zh-TW" sz="1800" dirty="0" smtClean="0"/>
              <a:t>年度主機網址費用</a:t>
            </a:r>
            <a:r>
              <a:rPr lang="en-US" altLang="zh-TW" sz="1800" dirty="0" smtClean="0"/>
              <a:t>5200</a:t>
            </a:r>
            <a:r>
              <a:rPr lang="zh-TW" altLang="zh-TW" sz="1800" dirty="0" smtClean="0"/>
              <a:t>元</a:t>
            </a:r>
            <a:r>
              <a:rPr lang="en-US" altLang="zh-TW" sz="1800" dirty="0" smtClean="0"/>
              <a:t>)</a:t>
            </a:r>
            <a:endParaRPr lang="zh-TW" altLang="zh-TW" sz="1800" dirty="0" smtClean="0"/>
          </a:p>
          <a:p>
            <a:pPr>
              <a:buNone/>
            </a:pPr>
            <a:endParaRPr lang="zh-TW" altLang="zh-TW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網站套裝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項目：</a:t>
            </a:r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1.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網址</a:t>
            </a:r>
            <a:endParaRPr lang="zh-TW" altLang="zh-TW" sz="2200" dirty="0" smtClean="0"/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2.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主機</a:t>
            </a:r>
            <a:endParaRPr lang="zh-TW" altLang="zh-TW" sz="2200" dirty="0" smtClean="0"/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3.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網站</a:t>
            </a:r>
            <a:r>
              <a:rPr lang="zh-TW" altLang="zh-TW" sz="2200" dirty="0" smtClean="0"/>
              <a:t>規劃設計</a:t>
            </a:r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4.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FL</a:t>
            </a:r>
            <a:r>
              <a:rPr lang="zh-TW" altLang="zh-TW" sz="2200" dirty="0" smtClean="0"/>
              <a:t>動態設計</a:t>
            </a:r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5.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主機</a:t>
            </a:r>
            <a:r>
              <a:rPr lang="zh-TW" altLang="zh-TW" sz="2200" dirty="0" smtClean="0"/>
              <a:t>備份</a:t>
            </a:r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zh-TW" altLang="zh-TW" sz="2200" dirty="0" smtClean="0"/>
              <a:t>合約</a:t>
            </a:r>
            <a:r>
              <a:rPr lang="zh-TW" altLang="zh-TW" sz="2200" dirty="0" smtClean="0"/>
              <a:t>期限</a:t>
            </a:r>
            <a:r>
              <a:rPr lang="en-US" altLang="zh-TW" sz="2200" dirty="0" smtClean="0"/>
              <a:t>1</a:t>
            </a:r>
            <a:r>
              <a:rPr lang="zh-TW" altLang="zh-TW" sz="2200" dirty="0" smtClean="0"/>
              <a:t>個月內完工超過時間視同結案；簽約時先收取</a:t>
            </a:r>
            <a:r>
              <a:rPr lang="en-US" altLang="zh-TW" sz="2200" dirty="0" smtClean="0"/>
              <a:t>50%</a:t>
            </a:r>
            <a:r>
              <a:rPr lang="zh-TW" altLang="zh-TW" sz="2200" dirty="0" smtClean="0"/>
              <a:t>訂金</a:t>
            </a:r>
          </a:p>
          <a:p>
            <a:r>
              <a:rPr lang="zh-TW" altLang="en-US" sz="2500" dirty="0" smtClean="0"/>
              <a:t>付款方式</a:t>
            </a:r>
            <a:r>
              <a:rPr lang="zh-TW" altLang="zh-TW" sz="2500" dirty="0" smtClean="0"/>
              <a:t>：</a:t>
            </a:r>
            <a:endParaRPr lang="zh-TW" altLang="zh-TW" sz="2500" dirty="0" smtClean="0"/>
          </a:p>
          <a:p>
            <a:pPr>
              <a:buNone/>
            </a:pPr>
            <a:r>
              <a:rPr lang="zh-TW" altLang="en-US" sz="2200" dirty="0" smtClean="0"/>
              <a:t>      </a:t>
            </a:r>
            <a:r>
              <a:rPr lang="en-US" altLang="zh-TW" sz="2200" dirty="0" smtClean="0"/>
              <a:t>1.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簽約</a:t>
            </a:r>
            <a:r>
              <a:rPr lang="zh-TW" altLang="zh-TW" sz="2200" dirty="0" smtClean="0"/>
              <a:t>時先收取</a:t>
            </a:r>
            <a:r>
              <a:rPr lang="zh-TW" altLang="zh-TW" sz="2200" dirty="0" smtClean="0"/>
              <a:t>費用</a:t>
            </a:r>
            <a:r>
              <a:rPr lang="en-US" altLang="zh-TW" sz="2200" dirty="0" smtClean="0"/>
              <a:t>50%</a:t>
            </a:r>
            <a:endParaRPr lang="zh-TW" altLang="zh-TW" sz="2200" dirty="0" smtClean="0"/>
          </a:p>
          <a:p>
            <a:pPr>
              <a:buNone/>
            </a:pPr>
            <a:r>
              <a:rPr lang="zh-TW" altLang="en-US" sz="2200" dirty="0" smtClean="0"/>
              <a:t>      </a:t>
            </a:r>
            <a:r>
              <a:rPr lang="en-US" altLang="zh-TW" sz="2200" dirty="0" smtClean="0"/>
              <a:t>2.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中間</a:t>
            </a:r>
            <a:r>
              <a:rPr lang="zh-TW" altLang="zh-TW" sz="2200" dirty="0" smtClean="0"/>
              <a:t>校稿再</a:t>
            </a:r>
            <a:r>
              <a:rPr lang="zh-TW" altLang="zh-TW" sz="2200" dirty="0" smtClean="0"/>
              <a:t>收</a:t>
            </a:r>
            <a:r>
              <a:rPr lang="en-US" altLang="zh-TW" sz="2200" dirty="0" smtClean="0"/>
              <a:t>30%</a:t>
            </a:r>
            <a:endParaRPr lang="zh-TW" altLang="zh-TW" sz="2200" dirty="0" smtClean="0"/>
          </a:p>
          <a:p>
            <a:pPr>
              <a:buNone/>
            </a:pPr>
            <a:r>
              <a:rPr lang="zh-TW" altLang="en-US" sz="2200" dirty="0" smtClean="0"/>
              <a:t>      </a:t>
            </a:r>
            <a:r>
              <a:rPr lang="en-US" altLang="zh-TW" sz="2200" dirty="0" smtClean="0"/>
              <a:t>3.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結案</a:t>
            </a:r>
            <a:r>
              <a:rPr lang="zh-TW" altLang="zh-TW" sz="2200" dirty="0" smtClean="0"/>
              <a:t>尾款再</a:t>
            </a:r>
            <a:r>
              <a:rPr lang="zh-TW" altLang="zh-TW" sz="2200" dirty="0" smtClean="0"/>
              <a:t>收</a:t>
            </a:r>
            <a:r>
              <a:rPr lang="en-US" altLang="zh-TW" sz="2200" dirty="0" smtClean="0"/>
              <a:t>20%</a:t>
            </a:r>
          </a:p>
          <a:p>
            <a:pPr>
              <a:buNone/>
            </a:pPr>
            <a:r>
              <a:rPr lang="en-US" altLang="zh-TW" sz="1900" dirty="0" smtClean="0"/>
              <a:t>(P.S</a:t>
            </a:r>
            <a:r>
              <a:rPr lang="zh-TW" altLang="en-US" sz="1900" dirty="0" smtClean="0"/>
              <a:t> </a:t>
            </a:r>
            <a:r>
              <a:rPr lang="zh-TW" altLang="zh-TW" sz="1900" dirty="0" smtClean="0"/>
              <a:t>次年度主機網址費用</a:t>
            </a:r>
            <a:r>
              <a:rPr lang="en-US" altLang="zh-TW" sz="1900" dirty="0" smtClean="0"/>
              <a:t>5200</a:t>
            </a:r>
            <a:r>
              <a:rPr lang="zh-TW" altLang="zh-TW" sz="1900" dirty="0" smtClean="0"/>
              <a:t>元</a:t>
            </a:r>
            <a:r>
              <a:rPr lang="en-US" altLang="zh-TW" sz="1900" dirty="0" smtClean="0"/>
              <a:t>)</a:t>
            </a:r>
            <a:endParaRPr lang="zh-TW" altLang="zh-TW" sz="1900" dirty="0" smtClean="0"/>
          </a:p>
          <a:p>
            <a:pPr>
              <a:buNone/>
            </a:pPr>
            <a:endParaRPr lang="zh-TW" altLang="zh-TW" sz="22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</a:t>
            </a:r>
            <a:r>
              <a:rPr lang="zh-TW" altLang="en-US" dirty="0" smtClean="0"/>
              <a:t>、網站套裝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500" dirty="0" smtClean="0"/>
              <a:t>項目</a:t>
            </a:r>
            <a:r>
              <a:rPr lang="zh-TW" altLang="zh-TW" sz="2500" dirty="0" smtClean="0"/>
              <a:t>：</a:t>
            </a:r>
            <a:endParaRPr lang="en-US" altLang="zh-TW" sz="2500" dirty="0" smtClean="0"/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1.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網址</a:t>
            </a:r>
            <a:endParaRPr lang="zh-TW" altLang="zh-TW" sz="2200" dirty="0" smtClean="0"/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2.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主機</a:t>
            </a:r>
            <a:endParaRPr lang="zh-TW" altLang="zh-TW" sz="2200" dirty="0" smtClean="0"/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3.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網站</a:t>
            </a:r>
            <a:r>
              <a:rPr lang="zh-TW" altLang="zh-TW" sz="2200" dirty="0" smtClean="0"/>
              <a:t>規劃設計</a:t>
            </a:r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4.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JQ</a:t>
            </a:r>
            <a:r>
              <a:rPr lang="zh-TW" altLang="zh-TW" sz="2200" dirty="0" smtClean="0"/>
              <a:t>設計</a:t>
            </a:r>
          </a:p>
          <a:p>
            <a:pPr lvl="0"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5.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主機</a:t>
            </a:r>
            <a:r>
              <a:rPr lang="zh-TW" altLang="zh-TW" sz="2200" dirty="0" smtClean="0"/>
              <a:t>備份</a:t>
            </a:r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zh-TW" altLang="zh-TW" sz="2200" dirty="0" smtClean="0"/>
              <a:t>合約</a:t>
            </a:r>
            <a:r>
              <a:rPr lang="zh-TW" altLang="zh-TW" sz="2200" dirty="0" smtClean="0"/>
              <a:t>期限</a:t>
            </a:r>
            <a:r>
              <a:rPr lang="en-US" altLang="zh-TW" sz="2200" dirty="0" smtClean="0"/>
              <a:t>1</a:t>
            </a:r>
            <a:r>
              <a:rPr lang="zh-TW" altLang="zh-TW" sz="2200" dirty="0" smtClean="0"/>
              <a:t>個月內完工超過時間視同結案；簽約時先收取</a:t>
            </a:r>
            <a:r>
              <a:rPr lang="en-US" altLang="zh-TW" sz="2200" dirty="0" smtClean="0"/>
              <a:t>50%</a:t>
            </a:r>
            <a:r>
              <a:rPr lang="zh-TW" altLang="zh-TW" sz="2200" dirty="0" smtClean="0"/>
              <a:t>訂金</a:t>
            </a:r>
            <a:endParaRPr lang="en-US" altLang="zh-TW" sz="2200" dirty="0" smtClean="0"/>
          </a:p>
          <a:p>
            <a:pPr>
              <a:buNone/>
            </a:pPr>
            <a:endParaRPr lang="zh-TW" altLang="zh-TW" sz="2000" dirty="0" smtClean="0"/>
          </a:p>
          <a:p>
            <a:r>
              <a:rPr lang="zh-TW" altLang="en-US" sz="2500" dirty="0" smtClean="0"/>
              <a:t>付款方式</a:t>
            </a:r>
            <a:r>
              <a:rPr lang="zh-TW" altLang="zh-TW" sz="2500" dirty="0" smtClean="0"/>
              <a:t>：</a:t>
            </a:r>
            <a:endParaRPr lang="en-US" altLang="zh-TW" sz="2500" dirty="0" smtClean="0"/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1.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簽約</a:t>
            </a:r>
            <a:r>
              <a:rPr lang="zh-TW" altLang="zh-TW" sz="2200" dirty="0" smtClean="0"/>
              <a:t>時先收取</a:t>
            </a:r>
            <a:r>
              <a:rPr lang="zh-TW" altLang="zh-TW" sz="2200" dirty="0" smtClean="0"/>
              <a:t>費用</a:t>
            </a:r>
            <a:r>
              <a:rPr lang="en-US" altLang="zh-TW" sz="2200" dirty="0" smtClean="0"/>
              <a:t>50%</a:t>
            </a:r>
            <a:endParaRPr lang="zh-TW" altLang="zh-TW" sz="2200" dirty="0" smtClean="0"/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2.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中間</a:t>
            </a:r>
            <a:r>
              <a:rPr lang="zh-TW" altLang="zh-TW" sz="2200" dirty="0" smtClean="0"/>
              <a:t>校稿再</a:t>
            </a:r>
            <a:r>
              <a:rPr lang="zh-TW" altLang="zh-TW" sz="2200" dirty="0" smtClean="0"/>
              <a:t>收</a:t>
            </a:r>
            <a:r>
              <a:rPr lang="en-US" altLang="zh-TW" sz="2200" dirty="0" smtClean="0"/>
              <a:t>30%</a:t>
            </a:r>
            <a:endParaRPr lang="zh-TW" altLang="zh-TW" sz="2200" dirty="0" smtClean="0"/>
          </a:p>
          <a:p>
            <a:pPr>
              <a:buNone/>
            </a:pPr>
            <a:r>
              <a:rPr lang="zh-TW" altLang="en-US" sz="2200" dirty="0" smtClean="0"/>
              <a:t>     </a:t>
            </a:r>
            <a:r>
              <a:rPr lang="en-US" altLang="zh-TW" sz="2200" dirty="0" smtClean="0"/>
              <a:t>3.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結案</a:t>
            </a:r>
            <a:r>
              <a:rPr lang="zh-TW" altLang="zh-TW" sz="2200" dirty="0" smtClean="0"/>
              <a:t>尾款再</a:t>
            </a:r>
            <a:r>
              <a:rPr lang="zh-TW" altLang="zh-TW" sz="2200" dirty="0" smtClean="0"/>
              <a:t>收</a:t>
            </a:r>
            <a:r>
              <a:rPr lang="en-US" altLang="zh-TW" sz="2200" dirty="0" smtClean="0"/>
              <a:t>20%</a:t>
            </a:r>
          </a:p>
          <a:p>
            <a:pPr>
              <a:buNone/>
            </a:pPr>
            <a:r>
              <a:rPr lang="en-US" altLang="zh-TW" sz="1900" dirty="0" smtClean="0"/>
              <a:t>(P.S</a:t>
            </a:r>
            <a:r>
              <a:rPr lang="zh-TW" altLang="en-US" sz="1900" dirty="0" smtClean="0"/>
              <a:t> </a:t>
            </a:r>
            <a:r>
              <a:rPr lang="zh-TW" altLang="zh-TW" sz="1900" dirty="0" smtClean="0"/>
              <a:t>次年度主機網址費用</a:t>
            </a:r>
            <a:r>
              <a:rPr lang="en-US" altLang="zh-TW" sz="1900" dirty="0" smtClean="0"/>
              <a:t>5200</a:t>
            </a:r>
            <a:r>
              <a:rPr lang="zh-TW" altLang="zh-TW" sz="1900" dirty="0" smtClean="0"/>
              <a:t>元</a:t>
            </a:r>
            <a:r>
              <a:rPr lang="en-US" altLang="zh-TW" sz="1900" dirty="0" smtClean="0"/>
              <a:t>)</a:t>
            </a:r>
            <a:endParaRPr lang="zh-TW" altLang="zh-TW" sz="19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zh-TW" altLang="zh-TW" sz="2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</a:t>
            </a:r>
            <a:r>
              <a:rPr lang="zh-TW" altLang="en-US" dirty="0" smtClean="0"/>
              <a:t>、長約制套裝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300" dirty="0" smtClean="0"/>
              <a:t>項目：</a:t>
            </a:r>
            <a:endParaRPr lang="en-US" altLang="zh-TW" sz="2300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2000" dirty="0" smtClean="0"/>
              <a:t>主要</a:t>
            </a:r>
            <a:r>
              <a:rPr lang="zh-TW" altLang="en-US" sz="2000" dirty="0" smtClean="0"/>
              <a:t>以</a:t>
            </a:r>
            <a:r>
              <a:rPr lang="zh-TW" altLang="en-US" sz="2000" dirty="0" smtClean="0"/>
              <a:t>平台管理，如美術管理等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</a:t>
            </a:r>
            <a:r>
              <a:rPr lang="zh-TW" altLang="zh-TW" sz="2000" dirty="0" smtClean="0"/>
              <a:t>合約</a:t>
            </a:r>
            <a:r>
              <a:rPr lang="zh-TW" altLang="zh-TW" sz="2000" dirty="0" smtClean="0"/>
              <a:t>期限</a:t>
            </a:r>
            <a:r>
              <a:rPr lang="en-US" altLang="zh-TW" sz="2000" dirty="0" smtClean="0"/>
              <a:t>1</a:t>
            </a:r>
            <a:r>
              <a:rPr lang="zh-TW" altLang="zh-TW" sz="2000" dirty="0" smtClean="0"/>
              <a:t>個月內完工超過時間視同結案</a:t>
            </a:r>
            <a:endParaRPr lang="en-US" altLang="zh-TW" sz="20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平面套裝半年期專案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dirty="0" smtClean="0"/>
              <a:t>項目：</a:t>
            </a:r>
          </a:p>
          <a:p>
            <a:pPr>
              <a:buNone/>
            </a:pPr>
            <a:r>
              <a:rPr lang="zh-TW" altLang="en-US" sz="2900" dirty="0" smtClean="0"/>
              <a:t>       </a:t>
            </a:r>
            <a:r>
              <a:rPr lang="en-US" altLang="zh-TW" sz="2900" dirty="0" smtClean="0"/>
              <a:t>A4</a:t>
            </a:r>
            <a:r>
              <a:rPr lang="zh-TW" altLang="zh-TW" sz="2900" dirty="0" smtClean="0"/>
              <a:t>平面設計</a:t>
            </a:r>
            <a:r>
              <a:rPr lang="en-US" altLang="zh-TW" sz="2900" dirty="0" smtClean="0"/>
              <a:t>45~50</a:t>
            </a:r>
            <a:r>
              <a:rPr lang="zh-TW" altLang="zh-TW" sz="2900" dirty="0" smtClean="0"/>
              <a:t>張或</a:t>
            </a:r>
            <a:r>
              <a:rPr lang="en-US" altLang="zh-TW" sz="2900" dirty="0" smtClean="0"/>
              <a:t>A4</a:t>
            </a:r>
            <a:r>
              <a:rPr lang="zh-TW" altLang="zh-TW" sz="2900" dirty="0" smtClean="0"/>
              <a:t>以上海報設計</a:t>
            </a:r>
            <a:r>
              <a:rPr lang="en-US" altLang="zh-TW" sz="2900" dirty="0" smtClean="0"/>
              <a:t>5</a:t>
            </a:r>
            <a:r>
              <a:rPr lang="zh-TW" altLang="zh-TW" sz="2900" dirty="0" smtClean="0"/>
              <a:t>張或包裝設計</a:t>
            </a:r>
            <a:r>
              <a:rPr lang="en-US" altLang="zh-TW" sz="2900" dirty="0" smtClean="0"/>
              <a:t>5</a:t>
            </a:r>
            <a:r>
              <a:rPr lang="zh-TW" altLang="zh-TW" sz="2900" dirty="0" smtClean="0"/>
              <a:t>張</a:t>
            </a:r>
          </a:p>
          <a:p>
            <a:pPr>
              <a:buNone/>
            </a:pPr>
            <a:r>
              <a:rPr lang="zh-TW" altLang="en-US" sz="2900" dirty="0" smtClean="0"/>
              <a:t>      </a:t>
            </a:r>
            <a:r>
              <a:rPr lang="zh-TW" altLang="zh-TW" sz="2900" dirty="0" smtClean="0"/>
              <a:t>合約</a:t>
            </a:r>
            <a:r>
              <a:rPr lang="zh-TW" altLang="zh-TW" sz="2900" dirty="0" smtClean="0"/>
              <a:t>期限</a:t>
            </a:r>
            <a:r>
              <a:rPr lang="en-US" altLang="zh-TW" sz="2900" dirty="0" smtClean="0"/>
              <a:t>6</a:t>
            </a:r>
            <a:r>
              <a:rPr lang="zh-TW" altLang="zh-TW" sz="2900" dirty="0" smtClean="0"/>
              <a:t>個月內完工超過時間視同結案；簽約時先收取</a:t>
            </a:r>
            <a:r>
              <a:rPr lang="en-US" altLang="zh-TW" sz="2900" dirty="0" smtClean="0"/>
              <a:t>80%</a:t>
            </a:r>
            <a:r>
              <a:rPr lang="zh-TW" altLang="zh-TW" sz="2900" dirty="0" smtClean="0"/>
              <a:t>訂金</a:t>
            </a:r>
            <a:endParaRPr lang="en-US" altLang="zh-TW" sz="2900" dirty="0" smtClean="0"/>
          </a:p>
          <a:p>
            <a:pPr>
              <a:buNone/>
            </a:pPr>
            <a:endParaRPr lang="zh-TW" altLang="zh-TW" sz="2900" dirty="0" smtClean="0"/>
          </a:p>
          <a:p>
            <a:r>
              <a:rPr lang="zh-TW" altLang="en-US" sz="3300" dirty="0" smtClean="0"/>
              <a:t>付款方式</a:t>
            </a:r>
            <a:r>
              <a:rPr lang="zh-TW" altLang="zh-TW" sz="3300" dirty="0" smtClean="0"/>
              <a:t>：</a:t>
            </a:r>
            <a:endParaRPr lang="zh-TW" altLang="zh-TW" sz="3300" dirty="0" smtClean="0"/>
          </a:p>
          <a:p>
            <a:pPr lvl="0">
              <a:buNone/>
            </a:pPr>
            <a:r>
              <a:rPr lang="zh-TW" altLang="en-US" dirty="0" smtClean="0"/>
              <a:t>     </a:t>
            </a:r>
            <a:r>
              <a:rPr lang="en-US" altLang="zh-TW" sz="2900" dirty="0" smtClean="0"/>
              <a:t>1.</a:t>
            </a:r>
            <a:r>
              <a:rPr lang="zh-TW" altLang="en-US" sz="2900" dirty="0" smtClean="0"/>
              <a:t> </a:t>
            </a:r>
            <a:r>
              <a:rPr lang="zh-TW" altLang="zh-TW" sz="2900" dirty="0" smtClean="0"/>
              <a:t>六</a:t>
            </a:r>
            <a:r>
              <a:rPr lang="zh-TW" altLang="zh-TW" sz="2900" dirty="0" smtClean="0"/>
              <a:t>個月期限內若設計出稿張數未達</a:t>
            </a:r>
            <a:r>
              <a:rPr lang="en-US" altLang="zh-TW" sz="2900" dirty="0" smtClean="0"/>
              <a:t>35</a:t>
            </a:r>
            <a:r>
              <a:rPr lang="zh-TW" altLang="zh-TW" sz="2900" dirty="0" smtClean="0"/>
              <a:t>張，尾款費用</a:t>
            </a:r>
            <a:r>
              <a:rPr lang="en-US" altLang="zh-TW" sz="2900" dirty="0" smtClean="0"/>
              <a:t>20%</a:t>
            </a:r>
            <a:r>
              <a:rPr lang="zh-TW" altLang="zh-TW" sz="2900" dirty="0" smtClean="0"/>
              <a:t>不收取，並結案</a:t>
            </a:r>
          </a:p>
          <a:p>
            <a:pPr lvl="0">
              <a:buNone/>
            </a:pPr>
            <a:r>
              <a:rPr lang="zh-TW" altLang="en-US" sz="2900" dirty="0" smtClean="0"/>
              <a:t>     </a:t>
            </a:r>
            <a:r>
              <a:rPr lang="en-US" altLang="zh-TW" sz="2900" dirty="0" smtClean="0"/>
              <a:t>2.</a:t>
            </a:r>
            <a:r>
              <a:rPr lang="zh-TW" altLang="en-US" sz="2900" dirty="0" smtClean="0"/>
              <a:t> </a:t>
            </a:r>
            <a:r>
              <a:rPr lang="zh-TW" altLang="zh-TW" sz="2900" dirty="0" smtClean="0"/>
              <a:t>設計</a:t>
            </a:r>
            <a:r>
              <a:rPr lang="zh-TW" altLang="zh-TW" sz="2900" dirty="0" smtClean="0"/>
              <a:t>出稿張數超過</a:t>
            </a:r>
            <a:r>
              <a:rPr lang="en-US" altLang="zh-TW" sz="2900" dirty="0" smtClean="0"/>
              <a:t>35</a:t>
            </a:r>
            <a:r>
              <a:rPr lang="zh-TW" altLang="zh-TW" sz="2900" dirty="0" smtClean="0"/>
              <a:t>張未達</a:t>
            </a:r>
            <a:r>
              <a:rPr lang="en-US" altLang="zh-TW" sz="2900" dirty="0" smtClean="0"/>
              <a:t>40</a:t>
            </a:r>
            <a:r>
              <a:rPr lang="zh-TW" altLang="zh-TW" sz="2900" dirty="0" smtClean="0"/>
              <a:t>張，則收取尾款費用</a:t>
            </a:r>
            <a:r>
              <a:rPr lang="en-US" altLang="zh-TW" sz="2900" dirty="0" smtClean="0"/>
              <a:t>10%</a:t>
            </a:r>
            <a:r>
              <a:rPr lang="zh-TW" altLang="zh-TW" sz="2900" dirty="0" smtClean="0"/>
              <a:t>，另外</a:t>
            </a:r>
            <a:r>
              <a:rPr lang="en-US" altLang="zh-TW" sz="2900" dirty="0" smtClean="0"/>
              <a:t>10%</a:t>
            </a:r>
            <a:r>
              <a:rPr lang="zh-TW" altLang="zh-TW" sz="2900" dirty="0" smtClean="0"/>
              <a:t>尾款不收，並結案</a:t>
            </a:r>
          </a:p>
          <a:p>
            <a:pPr lvl="0">
              <a:buNone/>
            </a:pPr>
            <a:r>
              <a:rPr lang="zh-TW" altLang="en-US" sz="2900" dirty="0" smtClean="0"/>
              <a:t>     </a:t>
            </a:r>
            <a:r>
              <a:rPr lang="en-US" altLang="zh-TW" sz="2900" dirty="0" smtClean="0"/>
              <a:t>3.</a:t>
            </a:r>
            <a:r>
              <a:rPr lang="zh-TW" altLang="en-US" sz="2900" dirty="0" smtClean="0"/>
              <a:t> </a:t>
            </a:r>
            <a:r>
              <a:rPr lang="zh-TW" altLang="zh-TW" sz="2900" dirty="0" smtClean="0"/>
              <a:t>設計</a:t>
            </a:r>
            <a:r>
              <a:rPr lang="zh-TW" altLang="zh-TW" sz="2900" dirty="0" smtClean="0"/>
              <a:t>出稿張數超過</a:t>
            </a:r>
            <a:r>
              <a:rPr lang="en-US" altLang="zh-TW" sz="2900" dirty="0" smtClean="0"/>
              <a:t>40</a:t>
            </a:r>
            <a:r>
              <a:rPr lang="zh-TW" altLang="zh-TW" sz="2900" dirty="0" smtClean="0"/>
              <a:t>張未達</a:t>
            </a:r>
            <a:r>
              <a:rPr lang="en-US" altLang="zh-TW" sz="2900" dirty="0" smtClean="0"/>
              <a:t>50</a:t>
            </a:r>
            <a:r>
              <a:rPr lang="zh-TW" altLang="zh-TW" sz="2900" dirty="0" smtClean="0"/>
              <a:t>張，則收取尾款費用</a:t>
            </a:r>
            <a:r>
              <a:rPr lang="en-US" altLang="zh-TW" sz="2900" dirty="0" smtClean="0"/>
              <a:t>20%</a:t>
            </a:r>
            <a:r>
              <a:rPr lang="zh-TW" altLang="zh-TW" sz="2900" dirty="0" smtClean="0"/>
              <a:t>，剩餘尚未設計的稿子保留至續約或於</a:t>
            </a:r>
            <a:r>
              <a:rPr lang="en-US" altLang="zh-TW" sz="2900" dirty="0" smtClean="0"/>
              <a:t>30</a:t>
            </a:r>
            <a:r>
              <a:rPr lang="zh-TW" altLang="zh-TW" sz="2900" dirty="0" smtClean="0"/>
              <a:t>天內截稿，並結案</a:t>
            </a:r>
          </a:p>
          <a:p>
            <a:pPr lvl="0">
              <a:buNone/>
            </a:pPr>
            <a:r>
              <a:rPr lang="zh-TW" altLang="en-US" sz="2900" dirty="0" smtClean="0"/>
              <a:t>     </a:t>
            </a:r>
            <a:r>
              <a:rPr lang="en-US" altLang="zh-TW" sz="2900" dirty="0" smtClean="0"/>
              <a:t>4.</a:t>
            </a:r>
            <a:r>
              <a:rPr lang="zh-TW" altLang="en-US" sz="2900" dirty="0" smtClean="0"/>
              <a:t> </a:t>
            </a:r>
            <a:r>
              <a:rPr lang="zh-TW" altLang="zh-TW" sz="2900" dirty="0" smtClean="0"/>
              <a:t>六</a:t>
            </a:r>
            <a:r>
              <a:rPr lang="zh-TW" altLang="zh-TW" sz="2900" dirty="0" smtClean="0"/>
              <a:t>個月期限內如設計張數達</a:t>
            </a:r>
            <a:r>
              <a:rPr lang="en-US" altLang="zh-TW" sz="2900" dirty="0" smtClean="0"/>
              <a:t>50</a:t>
            </a:r>
            <a:r>
              <a:rPr lang="zh-TW" altLang="zh-TW" sz="2900" dirty="0" smtClean="0"/>
              <a:t>張則視同結案並收取尾款</a:t>
            </a:r>
            <a:r>
              <a:rPr lang="en-US" altLang="zh-TW" sz="2900" dirty="0" smtClean="0"/>
              <a:t>20%</a:t>
            </a:r>
            <a:endParaRPr lang="zh-TW" altLang="zh-TW" sz="29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</a:t>
            </a:r>
            <a:r>
              <a:rPr lang="zh-TW" altLang="en-US" dirty="0" smtClean="0"/>
              <a:t>、平台管理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300" dirty="0" smtClean="0"/>
              <a:t>類型：網站、拍賣、</a:t>
            </a:r>
            <a:r>
              <a:rPr lang="en-US" altLang="zh-TW" sz="2300" dirty="0" smtClean="0"/>
              <a:t>FB</a:t>
            </a:r>
            <a:r>
              <a:rPr lang="zh-TW" altLang="zh-TW" sz="2300" dirty="0" smtClean="0"/>
              <a:t>粉絲團</a:t>
            </a:r>
          </a:p>
          <a:p>
            <a:r>
              <a:rPr lang="zh-TW" altLang="zh-TW" sz="2300" dirty="0" smtClean="0"/>
              <a:t>管理項目：</a:t>
            </a:r>
          </a:p>
          <a:p>
            <a:pPr lvl="0">
              <a:buNone/>
            </a:pPr>
            <a:r>
              <a:rPr lang="zh-TW" altLang="en-US" sz="2300" dirty="0" smtClean="0"/>
              <a:t>    </a:t>
            </a:r>
            <a:r>
              <a:rPr lang="en-US" altLang="zh-TW" sz="2300" dirty="0" smtClean="0"/>
              <a:t>1.</a:t>
            </a:r>
            <a:r>
              <a:rPr lang="zh-TW" altLang="en-US" sz="2300" dirty="0" smtClean="0"/>
              <a:t> </a:t>
            </a:r>
            <a:r>
              <a:rPr lang="zh-TW" altLang="zh-TW" sz="2300" dirty="0" smtClean="0"/>
              <a:t>更新</a:t>
            </a:r>
            <a:endParaRPr lang="zh-TW" altLang="zh-TW" sz="2300" dirty="0" smtClean="0"/>
          </a:p>
          <a:p>
            <a:pPr lvl="0">
              <a:buNone/>
            </a:pPr>
            <a:r>
              <a:rPr lang="zh-TW" altLang="en-US" sz="2300" dirty="0" smtClean="0"/>
              <a:t>    </a:t>
            </a:r>
            <a:r>
              <a:rPr lang="en-US" altLang="zh-TW" sz="2300" dirty="0" smtClean="0"/>
              <a:t>2.</a:t>
            </a:r>
            <a:r>
              <a:rPr lang="zh-TW" altLang="en-US" sz="2300" dirty="0" smtClean="0"/>
              <a:t> </a:t>
            </a:r>
            <a:r>
              <a:rPr lang="zh-TW" altLang="zh-TW" sz="2300" dirty="0" smtClean="0"/>
              <a:t>美</a:t>
            </a:r>
            <a:r>
              <a:rPr lang="zh-TW" altLang="zh-TW" sz="2300" dirty="0" smtClean="0"/>
              <a:t>編</a:t>
            </a:r>
          </a:p>
          <a:p>
            <a:pPr lvl="0">
              <a:buNone/>
            </a:pPr>
            <a:r>
              <a:rPr lang="zh-TW" altLang="en-US" sz="2300" dirty="0" smtClean="0"/>
              <a:t>    </a:t>
            </a:r>
            <a:r>
              <a:rPr lang="en-US" altLang="zh-TW" sz="2300" dirty="0" smtClean="0"/>
              <a:t>3.</a:t>
            </a:r>
            <a:r>
              <a:rPr lang="zh-TW" altLang="en-US" sz="2300" dirty="0" smtClean="0"/>
              <a:t> </a:t>
            </a:r>
            <a:r>
              <a:rPr lang="zh-TW" altLang="zh-TW" sz="2300" dirty="0" smtClean="0"/>
              <a:t>資料管理</a:t>
            </a:r>
            <a:endParaRPr lang="zh-TW" altLang="zh-TW" sz="23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1016</Words>
  <Application>Microsoft Office PowerPoint</Application>
  <PresentationFormat>如螢幕大小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科技</vt:lpstr>
      <vt:lpstr>艾蒙創意數位設計</vt:lpstr>
      <vt:lpstr>A、平面套裝專案</vt:lpstr>
      <vt:lpstr>B、平面WEB套裝</vt:lpstr>
      <vt:lpstr>C、網站套裝1</vt:lpstr>
      <vt:lpstr>D、網站套裝2</vt:lpstr>
      <vt:lpstr>E、網站套裝3</vt:lpstr>
      <vt:lpstr>F、長約制套裝</vt:lpstr>
      <vt:lpstr>G、平面套裝半年期專案</vt:lpstr>
      <vt:lpstr>H、平台管理 </vt:lpstr>
      <vt:lpstr>其餘各項專案項目報價</vt:lpstr>
      <vt:lpstr>FB粉絲專業活動</vt:lpstr>
      <vt:lpstr>粉絲團或者社群網站文章寫手</vt:lpstr>
      <vt:lpstr>單張海報設計</vt:lpstr>
      <vt:lpstr>包裝設計</vt:lpstr>
      <vt:lpstr>VI識別系統設計</vt:lpstr>
      <vt:lpstr>各類空間室內與商業空間規劃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艾蒙創意數位設計</dc:title>
  <dc:creator>user</dc:creator>
  <cp:lastModifiedBy>user</cp:lastModifiedBy>
  <cp:revision>4</cp:revision>
  <dcterms:created xsi:type="dcterms:W3CDTF">2013-10-05T06:07:59Z</dcterms:created>
  <dcterms:modified xsi:type="dcterms:W3CDTF">2013-10-05T06:39:31Z</dcterms:modified>
</cp:coreProperties>
</file>