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94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中等深淺樣式 3 - 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中等深淺樣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B7532-91FE-48AE-9BD4-CFBE6B8159F8}" type="datetimeFigureOut">
              <a:rPr lang="zh-TW" altLang="en-US" smtClean="0"/>
              <a:t>2011/9/30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4A7CE-01F1-40E4-A8F9-75ECE55136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9693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4A7CE-01F1-40E4-A8F9-75ECE551360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791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A6F-9494-4993-87EC-7CE7F1FE7075}" type="datetimeFigureOut">
              <a:rPr lang="zh-TW" altLang="en-US" smtClean="0"/>
              <a:t>2011/9/30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C2CD-811F-4EB5-984B-D6A1AAE821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A6F-9494-4993-87EC-7CE7F1FE7075}" type="datetimeFigureOut">
              <a:rPr lang="zh-TW" altLang="en-US" smtClean="0"/>
              <a:t>2011/9/30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C2CD-811F-4EB5-984B-D6A1AAE821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A6F-9494-4993-87EC-7CE7F1FE7075}" type="datetimeFigureOut">
              <a:rPr lang="zh-TW" altLang="en-US" smtClean="0"/>
              <a:t>2011/9/30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C2CD-811F-4EB5-984B-D6A1AAE821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A6F-9494-4993-87EC-7CE7F1FE7075}" type="datetimeFigureOut">
              <a:rPr lang="zh-TW" altLang="en-US" smtClean="0"/>
              <a:t>2011/9/30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C2CD-811F-4EB5-984B-D6A1AAE821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A6F-9494-4993-87EC-7CE7F1FE7075}" type="datetimeFigureOut">
              <a:rPr lang="zh-TW" altLang="en-US" smtClean="0"/>
              <a:t>2011/9/30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C2CD-811F-4EB5-984B-D6A1AAE821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A6F-9494-4993-87EC-7CE7F1FE7075}" type="datetimeFigureOut">
              <a:rPr lang="zh-TW" altLang="en-US" smtClean="0"/>
              <a:t>2011/9/30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C2CD-811F-4EB5-984B-D6A1AAE821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A6F-9494-4993-87EC-7CE7F1FE7075}" type="datetimeFigureOut">
              <a:rPr lang="zh-TW" altLang="en-US" smtClean="0"/>
              <a:t>2011/9/30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C2CD-811F-4EB5-984B-D6A1AAE821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A6F-9494-4993-87EC-7CE7F1FE7075}" type="datetimeFigureOut">
              <a:rPr lang="zh-TW" altLang="en-US" smtClean="0"/>
              <a:t>2011/9/30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C2CD-811F-4EB5-984B-D6A1AAE821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A6F-9494-4993-87EC-7CE7F1FE7075}" type="datetimeFigureOut">
              <a:rPr lang="zh-TW" altLang="en-US" smtClean="0"/>
              <a:t>2011/9/30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C2CD-811F-4EB5-984B-D6A1AAE821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A6F-9494-4993-87EC-7CE7F1FE7075}" type="datetimeFigureOut">
              <a:rPr lang="zh-TW" altLang="en-US" smtClean="0"/>
              <a:t>2011/9/30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C2CD-811F-4EB5-984B-D6A1AAE821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A6F-9494-4993-87EC-7CE7F1FE7075}" type="datetimeFigureOut">
              <a:rPr lang="zh-TW" altLang="en-US" smtClean="0"/>
              <a:t>2011/9/30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59C2CD-811F-4EB5-984B-D6A1AAE821C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54BA6F-9494-4993-87EC-7CE7F1FE7075}" type="datetimeFigureOut">
              <a:rPr lang="zh-TW" altLang="en-US" smtClean="0"/>
              <a:t>2011/9/30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59C2CD-811F-4EB5-984B-D6A1AAE821C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779912" y="0"/>
            <a:ext cx="5184576" cy="476672"/>
          </a:xfrm>
        </p:spPr>
        <p:txBody>
          <a:bodyPr>
            <a:no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B2B</a:t>
            </a:r>
            <a:r>
              <a:rPr lang="zh-TW" altLang="en-US" sz="3600" dirty="0" smtClean="0">
                <a:solidFill>
                  <a:srgbClr val="FF0000"/>
                </a:solidFill>
              </a:rPr>
              <a:t>貿易平台比較說明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92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TW" dirty="0" err="1" smtClean="0"/>
              <a:t>Globalsources</a:t>
            </a:r>
            <a:r>
              <a:rPr lang="en-US" altLang="zh-TW" dirty="0" smtClean="0"/>
              <a:t> </a:t>
            </a:r>
            <a:r>
              <a:rPr lang="zh-TW" altLang="en-US" dirty="0" smtClean="0"/>
              <a:t>優勢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95536" y="1556792"/>
            <a:ext cx="842493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srgbClr val="C00000"/>
                </a:solidFill>
              </a:rPr>
              <a:t>公司企業網站</a:t>
            </a:r>
            <a:r>
              <a:rPr lang="en-US" altLang="zh-TW" sz="2800" dirty="0">
                <a:solidFill>
                  <a:srgbClr val="C00000"/>
                </a:solidFill>
              </a:rPr>
              <a:t>: Global Sources Corporate Website (http</a:t>
            </a:r>
            <a:r>
              <a:rPr lang="en-US" altLang="zh-TW" sz="2800" dirty="0" smtClean="0">
                <a:solidFill>
                  <a:srgbClr val="C00000"/>
                </a:solidFill>
              </a:rPr>
              <a:t>://corporate.globalsources.com</a:t>
            </a:r>
            <a:r>
              <a:rPr lang="en-US" altLang="zh-TW" sz="2800" dirty="0">
                <a:solidFill>
                  <a:srgbClr val="C00000"/>
                </a:solidFill>
              </a:rPr>
              <a:t>) </a:t>
            </a:r>
            <a:br>
              <a:rPr lang="en-US" altLang="zh-TW" sz="2800" dirty="0">
                <a:solidFill>
                  <a:srgbClr val="C00000"/>
                </a:solidFill>
              </a:rPr>
            </a:br>
            <a:r>
              <a:rPr lang="en-US" altLang="zh-TW" sz="2800" dirty="0">
                <a:solidFill>
                  <a:srgbClr val="C00000"/>
                </a:solidFill>
              </a:rPr>
              <a:t/>
            </a:r>
            <a:br>
              <a:rPr lang="en-US" altLang="zh-TW" sz="2800" dirty="0">
                <a:solidFill>
                  <a:srgbClr val="C00000"/>
                </a:solidFill>
              </a:rPr>
            </a:br>
            <a:r>
              <a:rPr lang="en-US" altLang="zh-TW" sz="2800" dirty="0">
                <a:solidFill>
                  <a:srgbClr val="C00000"/>
                </a:solidFill>
              </a:rPr>
              <a:t>16</a:t>
            </a:r>
            <a:r>
              <a:rPr lang="zh-TW" altLang="en-US" sz="2800" dirty="0">
                <a:solidFill>
                  <a:srgbClr val="C00000"/>
                </a:solidFill>
              </a:rPr>
              <a:t>本英文貿易月刊</a:t>
            </a:r>
            <a:r>
              <a:rPr lang="en-US" altLang="zh-TW" sz="2800" dirty="0">
                <a:solidFill>
                  <a:srgbClr val="C00000"/>
                </a:solidFill>
              </a:rPr>
              <a:t>,170</a:t>
            </a:r>
            <a:r>
              <a:rPr lang="zh-TW" altLang="en-US" sz="2800" dirty="0">
                <a:solidFill>
                  <a:srgbClr val="C00000"/>
                </a:solidFill>
              </a:rPr>
              <a:t>多本英文採購資訊</a:t>
            </a:r>
            <a:r>
              <a:rPr lang="zh-TW" altLang="en-US" sz="2800" dirty="0" smtClean="0">
                <a:solidFill>
                  <a:srgbClr val="C00000"/>
                </a:solidFill>
              </a:rPr>
              <a:t>報導</a:t>
            </a:r>
            <a:r>
              <a:rPr lang="en-US" altLang="zh-TW" sz="28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altLang="zh-TW" sz="2800" dirty="0">
                <a:solidFill>
                  <a:srgbClr val="C00000"/>
                </a:solidFill>
              </a:rPr>
              <a:t/>
            </a:r>
            <a:br>
              <a:rPr lang="en-US" altLang="zh-TW" sz="2800" dirty="0">
                <a:solidFill>
                  <a:srgbClr val="C00000"/>
                </a:solidFill>
              </a:rPr>
            </a:br>
            <a:r>
              <a:rPr lang="en-US" altLang="zh-TW" sz="2800" dirty="0">
                <a:solidFill>
                  <a:srgbClr val="C00000"/>
                </a:solidFill>
              </a:rPr>
              <a:t>14</a:t>
            </a:r>
            <a:r>
              <a:rPr lang="zh-TW" altLang="en-US" sz="2800" dirty="0">
                <a:solidFill>
                  <a:srgbClr val="C00000"/>
                </a:solidFill>
              </a:rPr>
              <a:t>個產業中英文網站</a:t>
            </a:r>
            <a:r>
              <a:rPr lang="en-US" altLang="zh-TW" sz="28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altLang="zh-TW" sz="2800" dirty="0">
                <a:solidFill>
                  <a:srgbClr val="C00000"/>
                </a:solidFill>
              </a:rPr>
              <a:t/>
            </a:r>
            <a:br>
              <a:rPr lang="en-US" altLang="zh-TW" sz="2800" dirty="0">
                <a:solidFill>
                  <a:srgbClr val="C00000"/>
                </a:solidFill>
              </a:rPr>
            </a:br>
            <a:r>
              <a:rPr lang="en-US" altLang="zh-TW" sz="2800" dirty="0">
                <a:solidFill>
                  <a:srgbClr val="C00000"/>
                </a:solidFill>
              </a:rPr>
              <a:t>8</a:t>
            </a:r>
            <a:r>
              <a:rPr lang="zh-TW" altLang="en-US" sz="2800" dirty="0">
                <a:solidFill>
                  <a:srgbClr val="C00000"/>
                </a:solidFill>
              </a:rPr>
              <a:t>大不同產業的專業展會</a:t>
            </a:r>
            <a:r>
              <a:rPr lang="en-US" altLang="zh-TW" sz="28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altLang="zh-TW" sz="2800" dirty="0">
                <a:solidFill>
                  <a:srgbClr val="C00000"/>
                </a:solidFill>
              </a:rPr>
              <a:t/>
            </a:r>
            <a:br>
              <a:rPr lang="en-US" altLang="zh-TW" sz="2800" dirty="0">
                <a:solidFill>
                  <a:srgbClr val="C00000"/>
                </a:solidFill>
              </a:rPr>
            </a:br>
            <a:r>
              <a:rPr lang="en-US" altLang="zh-TW" sz="2800" dirty="0">
                <a:solidFill>
                  <a:srgbClr val="C00000"/>
                </a:solidFill>
              </a:rPr>
              <a:t>3</a:t>
            </a:r>
            <a:r>
              <a:rPr lang="zh-TW" altLang="en-US" sz="2800" dirty="0">
                <a:solidFill>
                  <a:srgbClr val="C00000"/>
                </a:solidFill>
              </a:rPr>
              <a:t>本屬於高科技電子設計製造及出口領域相關技術類雜誌</a:t>
            </a:r>
            <a:r>
              <a:rPr lang="en-US" altLang="zh-TW" sz="2800" dirty="0">
                <a:solidFill>
                  <a:srgbClr val="C00000"/>
                </a:solidFill>
              </a:rPr>
              <a:t>,</a:t>
            </a:r>
            <a:r>
              <a:rPr lang="zh-TW" altLang="en-US" sz="2800" dirty="0">
                <a:solidFill>
                  <a:srgbClr val="C00000"/>
                </a:solidFill>
              </a:rPr>
              <a:t>網站</a:t>
            </a:r>
            <a:r>
              <a:rPr lang="en-US" altLang="zh-TW" sz="2800" dirty="0">
                <a:solidFill>
                  <a:srgbClr val="C00000"/>
                </a:solidFill>
              </a:rPr>
              <a:t>,</a:t>
            </a:r>
            <a:r>
              <a:rPr lang="zh-TW" altLang="en-US" sz="2800" dirty="0">
                <a:solidFill>
                  <a:srgbClr val="C00000"/>
                </a:solidFill>
              </a:rPr>
              <a:t>以及定期舉辦相關的技術研討會及展覽會</a:t>
            </a:r>
            <a:r>
              <a:rPr lang="en-US" altLang="zh-TW" sz="2800" dirty="0" smtClean="0">
                <a:solidFill>
                  <a:srgbClr val="C00000"/>
                </a:solidFill>
              </a:rPr>
              <a:t>.</a:t>
            </a:r>
          </a:p>
          <a:p>
            <a:endParaRPr lang="zh-TW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00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TW" dirty="0" err="1" smtClean="0"/>
              <a:t>Globalsources</a:t>
            </a:r>
            <a:r>
              <a:rPr lang="zh-TW" altLang="en-US" dirty="0" smtClean="0"/>
              <a:t> 牌子老 信用好</a:t>
            </a:r>
            <a:r>
              <a:rPr lang="en-US" altLang="zh-TW" dirty="0" smtClean="0"/>
              <a:t>  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403648" y="1597442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40</a:t>
            </a:r>
            <a:r>
              <a:rPr lang="zh-TW" altLang="en-US" sz="2400" dirty="0" smtClean="0">
                <a:solidFill>
                  <a:srgbClr val="FF0000"/>
                </a:solidFill>
              </a:rPr>
              <a:t>年</a:t>
            </a:r>
            <a:r>
              <a:rPr lang="zh-TW" altLang="en-US" sz="2400" dirty="0">
                <a:solidFill>
                  <a:srgbClr val="FF0000"/>
                </a:solidFill>
              </a:rPr>
              <a:t>專業外銷媒體，配合國內外</a:t>
            </a:r>
            <a:r>
              <a:rPr lang="en-US" altLang="zh-TW" sz="2400" dirty="0">
                <a:solidFill>
                  <a:srgbClr val="FF0000"/>
                </a:solidFill>
              </a:rPr>
              <a:t>100</a:t>
            </a:r>
            <a:r>
              <a:rPr lang="zh-TW" altLang="en-US" sz="2400" dirty="0">
                <a:solidFill>
                  <a:srgbClr val="FF0000"/>
                </a:solidFill>
              </a:rPr>
              <a:t>個專業展覽</a:t>
            </a:r>
          </a:p>
        </p:txBody>
      </p:sp>
      <p:sp>
        <p:nvSpPr>
          <p:cNvPr id="6" name="矩形 5"/>
          <p:cNvSpPr/>
          <p:nvPr/>
        </p:nvSpPr>
        <p:spPr>
          <a:xfrm>
            <a:off x="1403648" y="2492896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solidFill>
                  <a:srgbClr val="7030A0"/>
                </a:solidFill>
              </a:rPr>
              <a:t>15</a:t>
            </a:r>
            <a:r>
              <a:rPr lang="zh-TW" altLang="en-US" sz="2400" dirty="0">
                <a:solidFill>
                  <a:srgbClr val="7030A0"/>
                </a:solidFill>
              </a:rPr>
              <a:t>年專業 </a:t>
            </a:r>
            <a:r>
              <a:rPr lang="en-US" altLang="zh-TW" sz="2400" dirty="0">
                <a:solidFill>
                  <a:srgbClr val="7030A0"/>
                </a:solidFill>
              </a:rPr>
              <a:t>B2B</a:t>
            </a:r>
            <a:r>
              <a:rPr lang="zh-TW" altLang="en-US" sz="2400" dirty="0">
                <a:solidFill>
                  <a:srgbClr val="7030A0"/>
                </a:solidFill>
              </a:rPr>
              <a:t>網站，並於美國ＮＡＳＤＡＱ股票上市，且獲選</a:t>
            </a:r>
            <a:r>
              <a:rPr lang="en-US" altLang="zh-TW" sz="2400" dirty="0">
                <a:solidFill>
                  <a:srgbClr val="7030A0"/>
                </a:solidFill>
              </a:rPr>
              <a:t>2006『</a:t>
            </a:r>
            <a:r>
              <a:rPr lang="zh-TW" altLang="en-US" sz="2400" dirty="0">
                <a:solidFill>
                  <a:srgbClr val="7030A0"/>
                </a:solidFill>
              </a:rPr>
              <a:t>全球股票精選市場 </a:t>
            </a:r>
            <a:r>
              <a:rPr lang="en-US" altLang="zh-TW" sz="2400" dirty="0">
                <a:solidFill>
                  <a:srgbClr val="7030A0"/>
                </a:solidFill>
              </a:rPr>
              <a:t>Global Select 』 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34479" y="4005064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>
                <a:solidFill>
                  <a:srgbClr val="C00000"/>
                </a:solidFill>
              </a:rPr>
              <a:t>約有</a:t>
            </a:r>
            <a:r>
              <a:rPr lang="en-US" altLang="zh-TW" sz="2400" dirty="0">
                <a:solidFill>
                  <a:srgbClr val="C00000"/>
                </a:solidFill>
              </a:rPr>
              <a:t>4200</a:t>
            </a:r>
            <a:r>
              <a:rPr lang="zh-TW" altLang="en-US" sz="2400" dirty="0">
                <a:solidFill>
                  <a:srgbClr val="C00000"/>
                </a:solidFill>
              </a:rPr>
              <a:t>位國際團隊成員，</a:t>
            </a:r>
            <a:r>
              <a:rPr lang="en-US" altLang="zh-TW" sz="2400" dirty="0">
                <a:solidFill>
                  <a:srgbClr val="C00000"/>
                </a:solidFill>
              </a:rPr>
              <a:t>69</a:t>
            </a:r>
            <a:r>
              <a:rPr lang="zh-TW" altLang="en-US" sz="2400" dirty="0">
                <a:solidFill>
                  <a:srgbClr val="C00000"/>
                </a:solidFill>
              </a:rPr>
              <a:t>個辦公室分佈於台灣、香港，中國大陸、新加坡、馬尼拉及歐美地區等</a:t>
            </a:r>
            <a:r>
              <a:rPr lang="en-US" altLang="zh-TW" sz="2400" dirty="0">
                <a:solidFill>
                  <a:srgbClr val="C00000"/>
                </a:solidFill>
              </a:rPr>
              <a:t>30</a:t>
            </a:r>
            <a:r>
              <a:rPr lang="zh-TW" altLang="en-US" sz="2400" dirty="0">
                <a:solidFill>
                  <a:srgbClr val="C00000"/>
                </a:solidFill>
              </a:rPr>
              <a:t>幾國家。</a:t>
            </a:r>
          </a:p>
        </p:txBody>
      </p:sp>
    </p:spTree>
    <p:extLst>
      <p:ext uri="{BB962C8B-B14F-4D97-AF65-F5344CB8AC3E}">
        <p14:creationId xmlns:p14="http://schemas.microsoft.com/office/powerpoint/2010/main" val="47750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8997" y="47667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           </a:t>
            </a:r>
            <a:r>
              <a:rPr lang="en-US" altLang="zh-TW" dirty="0" err="1" smtClean="0"/>
              <a:t>Globalsources</a:t>
            </a:r>
            <a:r>
              <a:rPr lang="zh-TW" altLang="en-US" dirty="0" smtClean="0"/>
              <a:t> </a:t>
            </a:r>
            <a:r>
              <a:rPr lang="zh-TW" altLang="en-US" dirty="0"/>
              <a:t>產品</a:t>
            </a:r>
            <a:r>
              <a:rPr lang="en-US" altLang="zh-TW" dirty="0" smtClean="0"/>
              <a:t>  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34483" y="1853535"/>
            <a:ext cx="868859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 smtClean="0">
                <a:solidFill>
                  <a:srgbClr val="7030A0"/>
                </a:solidFill>
              </a:rPr>
              <a:t>讓您的產品在最大的</a:t>
            </a:r>
            <a:r>
              <a:rPr lang="en-US" altLang="zh-TW" sz="2800" dirty="0" smtClean="0">
                <a:solidFill>
                  <a:srgbClr val="7030A0"/>
                </a:solidFill>
              </a:rPr>
              <a:t>B2B</a:t>
            </a:r>
            <a:r>
              <a:rPr lang="zh-TW" altLang="en-US" sz="2800" dirty="0" smtClean="0">
                <a:solidFill>
                  <a:srgbClr val="7030A0"/>
                </a:solidFill>
              </a:rPr>
              <a:t>網站強力曝光吸引買主目光並</a:t>
            </a:r>
            <a:endParaRPr lang="en-US" altLang="zh-TW" sz="2800" dirty="0" smtClean="0">
              <a:solidFill>
                <a:srgbClr val="7030A0"/>
              </a:solidFill>
            </a:endParaRPr>
          </a:p>
          <a:p>
            <a:r>
              <a:rPr lang="zh-TW" altLang="en-US" sz="2800" dirty="0" smtClean="0">
                <a:solidFill>
                  <a:srgbClr val="7030A0"/>
                </a:solidFill>
              </a:rPr>
              <a:t>可快速下詢問信來</a:t>
            </a:r>
            <a:r>
              <a:rPr lang="zh-TW" altLang="en-US" sz="2800" dirty="0">
                <a:solidFill>
                  <a:srgbClr val="7030A0"/>
                </a:solidFill>
              </a:rPr>
              <a:t>促成</a:t>
            </a:r>
            <a:r>
              <a:rPr lang="zh-TW" altLang="en-US" sz="2800" dirty="0" smtClean="0">
                <a:solidFill>
                  <a:srgbClr val="7030A0"/>
                </a:solidFill>
              </a:rPr>
              <a:t>交易成功</a:t>
            </a:r>
            <a:endParaRPr lang="zh-TW" altLang="en-US" sz="2800" dirty="0">
              <a:solidFill>
                <a:srgbClr val="7030A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44148" y="1268760"/>
            <a:ext cx="4424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solidFill>
                  <a:srgbClr val="C00000"/>
                </a:solidFill>
              </a:rPr>
              <a:t>www.globalsources.com</a:t>
            </a:r>
            <a:endParaRPr lang="zh-TW" altLang="en-US" sz="3200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71099"/>
            <a:ext cx="7145238" cy="4048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817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8997" y="47667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           </a:t>
            </a:r>
            <a:r>
              <a:rPr lang="en-US" altLang="zh-TW" dirty="0" err="1" smtClean="0"/>
              <a:t>Globalsources</a:t>
            </a:r>
            <a:r>
              <a:rPr lang="zh-TW" altLang="en-US" dirty="0" smtClean="0"/>
              <a:t> </a:t>
            </a:r>
            <a:r>
              <a:rPr lang="zh-TW" altLang="en-US" dirty="0"/>
              <a:t>產品</a:t>
            </a:r>
            <a:r>
              <a:rPr lang="en-US" altLang="zh-TW" dirty="0" smtClean="0"/>
              <a:t>  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251520" y="1853535"/>
            <a:ext cx="8443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7030A0"/>
                </a:solidFill>
              </a:rPr>
              <a:t>出版各個產業的雜誌讓</a:t>
            </a:r>
            <a:r>
              <a:rPr lang="zh-TW" altLang="en-US" sz="2800" dirty="0" smtClean="0">
                <a:solidFill>
                  <a:srgbClr val="7030A0"/>
                </a:solidFill>
              </a:rPr>
              <a:t>買主</a:t>
            </a:r>
            <a:r>
              <a:rPr lang="zh-TW" altLang="en-US" sz="2800" dirty="0">
                <a:solidFill>
                  <a:srgbClr val="7030A0"/>
                </a:solidFill>
              </a:rPr>
              <a:t>有不同的</a:t>
            </a:r>
            <a:r>
              <a:rPr lang="zh-TW" altLang="en-US" sz="2800" dirty="0" smtClean="0">
                <a:solidFill>
                  <a:srgbClr val="7030A0"/>
                </a:solidFill>
              </a:rPr>
              <a:t>選擇了解與過目</a:t>
            </a:r>
            <a:endParaRPr lang="zh-TW" altLang="en-US" sz="2800" dirty="0">
              <a:solidFill>
                <a:srgbClr val="7030A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44148" y="1268760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>
                <a:solidFill>
                  <a:srgbClr val="C00000"/>
                </a:solidFill>
              </a:rPr>
              <a:t>平面雜誌與電子雜誌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2319029"/>
            <a:ext cx="6751637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580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6406" y="332656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           </a:t>
            </a:r>
            <a:r>
              <a:rPr lang="en-US" altLang="zh-TW" dirty="0" err="1" smtClean="0"/>
              <a:t>Globalsources</a:t>
            </a:r>
            <a:r>
              <a:rPr lang="zh-TW" altLang="en-US" dirty="0" smtClean="0"/>
              <a:t> </a:t>
            </a:r>
            <a:r>
              <a:rPr lang="zh-TW" altLang="en-US" dirty="0"/>
              <a:t>產品</a:t>
            </a:r>
            <a:r>
              <a:rPr lang="en-US" altLang="zh-TW" dirty="0" smtClean="0"/>
              <a:t>  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259769" y="1376481"/>
            <a:ext cx="889217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 smtClean="0">
                <a:solidFill>
                  <a:srgbClr val="7030A0"/>
                </a:solidFill>
              </a:rPr>
              <a:t>          透過產業展覽會讓買主直接第一線接觸                   </a:t>
            </a:r>
            <a:endParaRPr lang="en-US" altLang="zh-TW" sz="2800" dirty="0" smtClean="0">
              <a:solidFill>
                <a:srgbClr val="7030A0"/>
              </a:solidFill>
            </a:endParaRPr>
          </a:p>
          <a:p>
            <a:r>
              <a:rPr lang="zh-TW" altLang="en-US" sz="2800" dirty="0">
                <a:solidFill>
                  <a:srgbClr val="7030A0"/>
                </a:solidFill>
              </a:rPr>
              <a:t> </a:t>
            </a:r>
            <a:r>
              <a:rPr lang="zh-TW" altLang="en-US" sz="2800" dirty="0" smtClean="0">
                <a:solidFill>
                  <a:srgbClr val="7030A0"/>
                </a:solidFill>
              </a:rPr>
              <a:t>         透過當面解說讓客戶更了解優勢與運作方式</a:t>
            </a:r>
            <a:endParaRPr lang="zh-TW" altLang="en-US" sz="2800" dirty="0">
              <a:solidFill>
                <a:srgbClr val="7030A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75856" y="992530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 smtClean="0">
                <a:solidFill>
                  <a:srgbClr val="C00000"/>
                </a:solidFill>
              </a:rPr>
              <a:t>展覽曝光</a:t>
            </a:r>
            <a:endParaRPr lang="zh-TW" altLang="en-US" sz="3200" dirty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330589"/>
            <a:ext cx="3168352" cy="452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082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389755"/>
              </p:ext>
            </p:extLst>
          </p:nvPr>
        </p:nvGraphicFramePr>
        <p:xfrm>
          <a:off x="467427" y="1484785"/>
          <a:ext cx="8497061" cy="518457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16341"/>
                <a:gridCol w="2304256"/>
                <a:gridCol w="2016224"/>
                <a:gridCol w="2160240"/>
              </a:tblGrid>
              <a:tr h="991028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Stencil" pitchFamily="82" charset="0"/>
                        </a:rPr>
                        <a:t>電子商務公司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Stencil" pitchFamily="82" charset="0"/>
                        </a:rPr>
                        <a:t>環球資源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Stencil" pitchFamily="82" charset="0"/>
                        </a:rPr>
                        <a:t>阿里巴巴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Stencil" pitchFamily="82" charset="0"/>
                        </a:rPr>
                        <a:t>文筆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</a:tr>
              <a:tr h="83871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Stencil" pitchFamily="82" charset="0"/>
                        </a:rPr>
                        <a:t>成立時間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Stencil" pitchFamily="82" charset="0"/>
                        </a:rPr>
                        <a:t>1971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Stencil" pitchFamily="82" charset="0"/>
                        </a:rPr>
                        <a:t>1999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Stencil" pitchFamily="82" charset="0"/>
                        </a:rPr>
                        <a:t>1975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</a:tr>
              <a:tr h="83871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Stencil" pitchFamily="82" charset="0"/>
                        </a:rPr>
                        <a:t>網路專業服務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Stencil" pitchFamily="82" charset="0"/>
                        </a:rPr>
                        <a:t>是以國際型專業</a:t>
                      </a:r>
                      <a:r>
                        <a:rPr lang="en-US" altLang="zh-TW" dirty="0" smtClean="0">
                          <a:latin typeface="Stencil" pitchFamily="82" charset="0"/>
                        </a:rPr>
                        <a:t>b2b</a:t>
                      </a:r>
                      <a:r>
                        <a:rPr lang="zh-TW" altLang="en-US" dirty="0" smtClean="0">
                          <a:latin typeface="Stencil" pitchFamily="82" charset="0"/>
                        </a:rPr>
                        <a:t>網站為主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Stencil" pitchFamily="82" charset="0"/>
                        </a:rPr>
                        <a:t>B2b</a:t>
                      </a:r>
                      <a:r>
                        <a:rPr lang="zh-TW" altLang="en-US" dirty="0" smtClean="0">
                          <a:latin typeface="Stencil" pitchFamily="82" charset="0"/>
                        </a:rPr>
                        <a:t>網站 淘寶網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Stencil" pitchFamily="82" charset="0"/>
                        </a:rPr>
                        <a:t>B2b</a:t>
                      </a:r>
                      <a:r>
                        <a:rPr lang="zh-TW" altLang="en-US" dirty="0" smtClean="0">
                          <a:latin typeface="Stencil" pitchFamily="82" charset="0"/>
                        </a:rPr>
                        <a:t>網站 有與中國製造網合作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</a:tr>
              <a:tr h="83871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Stencil" pitchFamily="82" charset="0"/>
                        </a:rPr>
                        <a:t>展覽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Stencil" pitchFamily="82" charset="0"/>
                        </a:rPr>
                        <a:t>各大產業展都有展覽</a:t>
                      </a:r>
                      <a:r>
                        <a:rPr lang="en-US" altLang="zh-TW" dirty="0" smtClean="0">
                          <a:latin typeface="Stencil" pitchFamily="82" charset="0"/>
                        </a:rPr>
                        <a:t>(</a:t>
                      </a:r>
                      <a:r>
                        <a:rPr lang="zh-TW" altLang="en-US" dirty="0" smtClean="0">
                          <a:latin typeface="Stencil" pitchFamily="82" charset="0"/>
                        </a:rPr>
                        <a:t>大型專業展</a:t>
                      </a:r>
                      <a:r>
                        <a:rPr lang="en-US" altLang="zh-TW" dirty="0" smtClean="0">
                          <a:latin typeface="Stencil" pitchFamily="82" charset="0"/>
                        </a:rPr>
                        <a:t>)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Stencil" pitchFamily="82" charset="0"/>
                        </a:rPr>
                        <a:t>只挑幾個展參展</a:t>
                      </a:r>
                      <a:r>
                        <a:rPr lang="en-US" altLang="zh-TW" dirty="0" smtClean="0">
                          <a:latin typeface="Stencil" pitchFamily="82" charset="0"/>
                        </a:rPr>
                        <a:t>(</a:t>
                      </a:r>
                      <a:r>
                        <a:rPr lang="zh-TW" altLang="en-US" dirty="0" smtClean="0">
                          <a:latin typeface="Stencil" pitchFamily="82" charset="0"/>
                        </a:rPr>
                        <a:t>電子展</a:t>
                      </a:r>
                      <a:r>
                        <a:rPr lang="en-US" altLang="zh-TW" dirty="0" smtClean="0">
                          <a:latin typeface="Stencil" pitchFamily="82" charset="0"/>
                        </a:rPr>
                        <a:t>)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Stencil" pitchFamily="82" charset="0"/>
                        </a:rPr>
                        <a:t>偏重禮品與傳統行業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</a:tr>
              <a:tr h="83871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Stencil" pitchFamily="82" charset="0"/>
                        </a:rPr>
                        <a:t>雜誌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Stencil" pitchFamily="82" charset="0"/>
                        </a:rPr>
                        <a:t>每個月都會出刊雜誌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Stencil" pitchFamily="82" charset="0"/>
                        </a:rPr>
                        <a:t>有出刊雜誌但日期不一定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Stencil" pitchFamily="82" charset="0"/>
                        </a:rPr>
                        <a:t>每季與每年兩次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</a:tr>
              <a:tr h="83871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Stencil" pitchFamily="82" charset="0"/>
                        </a:rPr>
                        <a:t>客戶網路行銷選擇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Stencil" pitchFamily="82" charset="0"/>
                        </a:rPr>
                        <a:t>優先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Stencil" pitchFamily="82" charset="0"/>
                        </a:rPr>
                        <a:t>其次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Stencil" pitchFamily="82" charset="0"/>
                        </a:rPr>
                        <a:t>評估與適用</a:t>
                      </a:r>
                      <a:endParaRPr lang="zh-TW" altLang="en-US" dirty="0">
                        <a:latin typeface="Stencil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5616624" cy="77809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           </a:t>
            </a:r>
            <a:r>
              <a:rPr lang="zh-TW" altLang="en-US" dirty="0" smtClean="0"/>
              <a:t>        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標題 1"/>
          <p:cNvSpPr txBox="1">
            <a:spLocks/>
          </p:cNvSpPr>
          <p:nvPr/>
        </p:nvSpPr>
        <p:spPr>
          <a:xfrm>
            <a:off x="456406" y="332656"/>
            <a:ext cx="8229600" cy="77809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/>
              <a:t>         </a:t>
            </a:r>
            <a:r>
              <a:rPr lang="zh-TW" altLang="en-US" dirty="0" smtClean="0">
                <a:solidFill>
                  <a:srgbClr val="FF0000"/>
                </a:solidFill>
                <a:latin typeface="Stencil" pitchFamily="82" charset="0"/>
              </a:rPr>
              <a:t>電子商務同業比較</a:t>
            </a:r>
            <a:r>
              <a:rPr lang="en-US" altLang="zh-TW" dirty="0" smtClean="0">
                <a:solidFill>
                  <a:srgbClr val="FF0000"/>
                </a:solidFill>
                <a:latin typeface="Stencil" pitchFamily="82" charset="0"/>
              </a:rPr>
              <a:t>  </a:t>
            </a:r>
            <a:endParaRPr lang="zh-TW" altLang="en-US" dirty="0">
              <a:solidFill>
                <a:srgbClr val="FF0000"/>
              </a:solidFill>
              <a:latin typeface="Stencil" pitchFamily="82" charset="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306" y="1844824"/>
            <a:ext cx="2110900" cy="63817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844825"/>
            <a:ext cx="2038350" cy="581024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367" y="1844825"/>
            <a:ext cx="2210122" cy="638174"/>
          </a:xfrm>
          <a:prstGeom prst="rect">
            <a:avLst/>
          </a:prstGeom>
        </p:spPr>
      </p:pic>
      <p:sp>
        <p:nvSpPr>
          <p:cNvPr id="12" name="橢圓 11"/>
          <p:cNvSpPr/>
          <p:nvPr/>
        </p:nvSpPr>
        <p:spPr>
          <a:xfrm>
            <a:off x="4004726" y="2780928"/>
            <a:ext cx="719286" cy="5040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勝</a:t>
            </a:r>
          </a:p>
        </p:txBody>
      </p:sp>
      <p:sp>
        <p:nvSpPr>
          <p:cNvPr id="14" name="橢圓 13"/>
          <p:cNvSpPr/>
          <p:nvPr/>
        </p:nvSpPr>
        <p:spPr>
          <a:xfrm>
            <a:off x="4020606" y="3645024"/>
            <a:ext cx="719286" cy="5040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勝</a:t>
            </a:r>
          </a:p>
        </p:txBody>
      </p:sp>
      <p:sp>
        <p:nvSpPr>
          <p:cNvPr id="16" name="橢圓 15"/>
          <p:cNvSpPr/>
          <p:nvPr/>
        </p:nvSpPr>
        <p:spPr>
          <a:xfrm>
            <a:off x="4004320" y="4509120"/>
            <a:ext cx="719286" cy="5040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勝</a:t>
            </a:r>
          </a:p>
        </p:txBody>
      </p:sp>
      <p:sp>
        <p:nvSpPr>
          <p:cNvPr id="17" name="橢圓 16"/>
          <p:cNvSpPr/>
          <p:nvPr/>
        </p:nvSpPr>
        <p:spPr>
          <a:xfrm>
            <a:off x="4037856" y="5301208"/>
            <a:ext cx="719286" cy="5040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勝</a:t>
            </a:r>
          </a:p>
        </p:txBody>
      </p:sp>
      <p:sp>
        <p:nvSpPr>
          <p:cNvPr id="18" name="橢圓 17"/>
          <p:cNvSpPr/>
          <p:nvPr/>
        </p:nvSpPr>
        <p:spPr>
          <a:xfrm>
            <a:off x="4037856" y="6165304"/>
            <a:ext cx="719286" cy="5040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勝</a:t>
            </a:r>
          </a:p>
        </p:txBody>
      </p:sp>
    </p:spTree>
    <p:extLst>
      <p:ext uri="{BB962C8B-B14F-4D97-AF65-F5344CB8AC3E}">
        <p14:creationId xmlns:p14="http://schemas.microsoft.com/office/powerpoint/2010/main" val="301875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32049" y="4293096"/>
            <a:ext cx="8229600" cy="1143000"/>
          </a:xfrm>
        </p:spPr>
        <p:txBody>
          <a:bodyPr/>
          <a:lstStyle/>
          <a:p>
            <a:r>
              <a:rPr lang="zh-TW" altLang="en-US" u="sng" dirty="0" smtClean="0">
                <a:solidFill>
                  <a:srgbClr val="C00000"/>
                </a:solidFill>
              </a:rPr>
              <a:t>謝謝您的觀賞</a:t>
            </a:r>
            <a:endParaRPr lang="zh-TW" altLang="en-US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27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226</TotalTime>
  <Words>283</Words>
  <Application>Microsoft Office PowerPoint</Application>
  <PresentationFormat>如螢幕大小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流線</vt:lpstr>
      <vt:lpstr>B2B貿易平台比較說明</vt:lpstr>
      <vt:lpstr>Globalsources 優勢</vt:lpstr>
      <vt:lpstr>Globalsources 牌子老 信用好  </vt:lpstr>
      <vt:lpstr>           Globalsources 產品  </vt:lpstr>
      <vt:lpstr>           Globalsources 產品  </vt:lpstr>
      <vt:lpstr>           Globalsources 產品  </vt:lpstr>
      <vt:lpstr>                   </vt:lpstr>
      <vt:lpstr>謝謝您的觀賞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B2B貿易平台比較說明</dc:title>
  <dc:creator>jaylee1688</dc:creator>
  <cp:lastModifiedBy>jaylee1688</cp:lastModifiedBy>
  <cp:revision>14</cp:revision>
  <dcterms:created xsi:type="dcterms:W3CDTF">2011-09-30T11:47:12Z</dcterms:created>
  <dcterms:modified xsi:type="dcterms:W3CDTF">2011-09-30T15:34:04Z</dcterms:modified>
</cp:coreProperties>
</file>