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9" r:id="rId11"/>
    <p:sldId id="263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21" autoAdjust="0"/>
  </p:normalViewPr>
  <p:slideViewPr>
    <p:cSldViewPr>
      <p:cViewPr varScale="1">
        <p:scale>
          <a:sx n="100" d="100"/>
          <a:sy n="100" d="100"/>
        </p:scale>
        <p:origin x="-19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78E8EC4-314B-4680-9836-A74A04667452}" type="datetimeFigureOut">
              <a:rPr lang="zh-TW" altLang="en-US" smtClean="0"/>
              <a:pPr/>
              <a:t>2013/8/9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F1C8F0-010C-4DFF-ABE0-5E04F26BF8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8EC4-314B-4680-9836-A74A04667452}" type="datetimeFigureOut">
              <a:rPr lang="zh-TW" altLang="en-US" smtClean="0"/>
              <a:pPr/>
              <a:t>2013/8/9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C8F0-010C-4DFF-ABE0-5E04F26BF8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78E8EC4-314B-4680-9836-A74A04667452}" type="datetimeFigureOut">
              <a:rPr lang="zh-TW" altLang="en-US" smtClean="0"/>
              <a:pPr/>
              <a:t>2013/8/9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0F1C8F0-010C-4DFF-ABE0-5E04F26BF8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8EC4-314B-4680-9836-A74A04667452}" type="datetimeFigureOut">
              <a:rPr lang="zh-TW" altLang="en-US" smtClean="0"/>
              <a:pPr/>
              <a:t>2013/8/9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F1C8F0-010C-4DFF-ABE0-5E04F26BF8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8EC4-314B-4680-9836-A74A04667452}" type="datetimeFigureOut">
              <a:rPr lang="zh-TW" altLang="en-US" smtClean="0"/>
              <a:pPr/>
              <a:t>2013/8/9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0F1C8F0-010C-4DFF-ABE0-5E04F26BF8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78E8EC4-314B-4680-9836-A74A04667452}" type="datetimeFigureOut">
              <a:rPr lang="zh-TW" altLang="en-US" smtClean="0"/>
              <a:pPr/>
              <a:t>2013/8/9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0F1C8F0-010C-4DFF-ABE0-5E04F26BF8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78E8EC4-314B-4680-9836-A74A04667452}" type="datetimeFigureOut">
              <a:rPr lang="zh-TW" altLang="en-US" smtClean="0"/>
              <a:pPr/>
              <a:t>2013/8/9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0F1C8F0-010C-4DFF-ABE0-5E04F26BF8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8EC4-314B-4680-9836-A74A04667452}" type="datetimeFigureOut">
              <a:rPr lang="zh-TW" altLang="en-US" smtClean="0"/>
              <a:pPr/>
              <a:t>2013/8/9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F1C8F0-010C-4DFF-ABE0-5E04F26BF8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8EC4-314B-4680-9836-A74A04667452}" type="datetimeFigureOut">
              <a:rPr lang="zh-TW" altLang="en-US" smtClean="0"/>
              <a:pPr/>
              <a:t>2013/8/9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F1C8F0-010C-4DFF-ABE0-5E04F26BF8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8EC4-314B-4680-9836-A74A04667452}" type="datetimeFigureOut">
              <a:rPr lang="zh-TW" altLang="en-US" smtClean="0"/>
              <a:pPr/>
              <a:t>2013/8/9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F1C8F0-010C-4DFF-ABE0-5E04F26BF8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78E8EC4-314B-4680-9836-A74A04667452}" type="datetimeFigureOut">
              <a:rPr lang="zh-TW" altLang="en-US" smtClean="0"/>
              <a:pPr/>
              <a:t>2013/8/9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0F1C8F0-010C-4DFF-ABE0-5E04F26BF8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8E8EC4-314B-4680-9836-A74A04667452}" type="datetimeFigureOut">
              <a:rPr lang="zh-TW" altLang="en-US" smtClean="0"/>
              <a:pPr/>
              <a:t>2013/8/9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0F1C8F0-010C-4DFF-ABE0-5E04F26BF8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facebook.com/UCDavis?ref=br_r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細明體-ExtB" pitchFamily="18" charset="-120"/>
                <a:ea typeface="細明體-ExtB" pitchFamily="18" charset="-120"/>
              </a:rPr>
              <a:t>酒品與音樂空間的對話</a:t>
            </a:r>
            <a:endParaRPr lang="en-US" altLang="zh-TW" dirty="0" smtClean="0">
              <a:latin typeface="細明體-ExtB" pitchFamily="18" charset="-120"/>
              <a:ea typeface="細明體-ExtB" pitchFamily="18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旅程</a:t>
            </a:r>
            <a:r>
              <a:rPr lang="zh-TW" altLang="en-US" dirty="0"/>
              <a:t>結合古典的優雅融合當代的驚喜</a:t>
            </a:r>
          </a:p>
        </p:txBody>
      </p:sp>
      <p:pic>
        <p:nvPicPr>
          <p:cNvPr id="4" name="圖片 3" descr="20110822152058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3120347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活動費用  </a:t>
            </a:r>
            <a:r>
              <a:rPr lang="en-US" altLang="zh-TW" dirty="0" smtClean="0"/>
              <a:t>TAV Cafe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395536" y="1484784"/>
          <a:ext cx="8153400" cy="502280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17800"/>
                <a:gridCol w="2717800"/>
                <a:gridCol w="2717800"/>
              </a:tblGrid>
              <a:tr h="65859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場    地  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四小時</a:t>
                      </a:r>
                      <a:r>
                        <a:rPr lang="en-US" altLang="zh-TW" dirty="0" smtClean="0"/>
                        <a:t>) 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容 納 人 數 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室內</a:t>
                      </a:r>
                      <a:r>
                        <a:rPr lang="en-US" altLang="zh-TW" baseline="0" dirty="0" smtClean="0"/>
                        <a:t> 60</a:t>
                      </a:r>
                      <a:r>
                        <a:rPr lang="zh-TW" altLang="en-US" baseline="0" dirty="0" smtClean="0"/>
                        <a:t>人</a:t>
                      </a:r>
                      <a:r>
                        <a:rPr lang="en-US" altLang="zh-TW" baseline="0" dirty="0" smtClean="0"/>
                        <a:t>) </a:t>
                      </a:r>
                    </a:p>
                    <a:p>
                      <a:r>
                        <a:rPr lang="en-US" altLang="zh-TW" baseline="0" dirty="0" smtClean="0"/>
                        <a:t>                   (</a:t>
                      </a:r>
                      <a:r>
                        <a:rPr lang="zh-TW" altLang="en-US" baseline="0" dirty="0" smtClean="0"/>
                        <a:t>室外 </a:t>
                      </a:r>
                      <a:r>
                        <a:rPr lang="en-US" altLang="zh-TW" baseline="0" dirty="0" smtClean="0"/>
                        <a:t>30</a:t>
                      </a:r>
                      <a:r>
                        <a:rPr lang="zh-TW" altLang="en-US" baseline="0" dirty="0" smtClean="0"/>
                        <a:t>人</a:t>
                      </a:r>
                      <a:r>
                        <a:rPr lang="en-US" altLang="zh-TW" baseline="0" dirty="0" smtClean="0"/>
                        <a:t>)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$ 20,000 (</a:t>
                      </a:r>
                      <a:r>
                        <a:rPr lang="zh-TW" altLang="en-US" dirty="0" smtClean="0"/>
                        <a:t>含軟性飲品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</a:tr>
              <a:tr h="41556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輕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食 </a:t>
                      </a:r>
                      <a:r>
                        <a:rPr lang="en-US" altLang="zh-TW" dirty="0" smtClean="0"/>
                        <a:t>(Tapas/cheese</a:t>
                      </a:r>
                      <a:r>
                        <a:rPr lang="zh-TW" altLang="en-US" dirty="0" smtClean="0"/>
                        <a:t>等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$600</a:t>
                      </a:r>
                      <a:r>
                        <a:rPr lang="en-US" altLang="zh-TW" baseline="0" dirty="0" smtClean="0"/>
                        <a:t> / </a:t>
                      </a:r>
                      <a:r>
                        <a:rPr lang="zh-TW" altLang="en-US" baseline="0" dirty="0" smtClean="0"/>
                        <a:t>人</a:t>
                      </a:r>
                      <a:endParaRPr lang="zh-TW" altLang="en-US" dirty="0"/>
                    </a:p>
                  </a:txBody>
                  <a:tcPr/>
                </a:tc>
              </a:tr>
              <a:tr h="58900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DJ Se</a:t>
                      </a:r>
                      <a:r>
                        <a:rPr lang="en-US" altLang="zh-TW" baseline="0" dirty="0" smtClean="0"/>
                        <a:t>t  (</a:t>
                      </a:r>
                      <a:r>
                        <a:rPr lang="zh-TW" altLang="en-US" baseline="0" dirty="0" smtClean="0"/>
                        <a:t>一小時</a:t>
                      </a:r>
                      <a:r>
                        <a:rPr lang="en-US" altLang="zh-TW" baseline="0" dirty="0" smtClean="0"/>
                        <a:t>) </a:t>
                      </a:r>
                    </a:p>
                    <a:p>
                      <a:r>
                        <a:rPr lang="en-US" altLang="zh-TW" baseline="0" dirty="0" smtClean="0"/>
                        <a:t>          (</a:t>
                      </a:r>
                      <a:r>
                        <a:rPr lang="zh-TW" altLang="en-US" baseline="0" dirty="0" smtClean="0"/>
                        <a:t>一個晚上</a:t>
                      </a:r>
                      <a:r>
                        <a:rPr lang="en-US" altLang="zh-TW" baseline="0" dirty="0" smtClean="0"/>
                        <a:t>)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$8, 000 (</a:t>
                      </a:r>
                      <a:r>
                        <a:rPr lang="zh-TW" altLang="en-US" dirty="0" smtClean="0"/>
                        <a:t>含設備器材</a:t>
                      </a:r>
                      <a:r>
                        <a:rPr lang="en-US" altLang="zh-TW" dirty="0" smtClean="0"/>
                        <a:t>)</a:t>
                      </a:r>
                    </a:p>
                    <a:p>
                      <a:r>
                        <a:rPr lang="en-US" altLang="zh-TW" dirty="0" smtClean="0"/>
                        <a:t>$22,000 </a:t>
                      </a:r>
                      <a:endParaRPr lang="zh-TW" altLang="en-US" dirty="0"/>
                    </a:p>
                  </a:txBody>
                  <a:tcPr/>
                </a:tc>
              </a:tr>
              <a:tr h="336576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Musa Trio (2 set )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$20,000</a:t>
                      </a:r>
                      <a:endParaRPr lang="zh-TW" altLang="en-US" dirty="0"/>
                    </a:p>
                  </a:txBody>
                  <a:tcPr/>
                </a:tc>
              </a:tr>
              <a:tr h="33657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品酒師 </a:t>
                      </a:r>
                      <a:r>
                        <a:rPr kumimoji="0" lang="zh-TW" alt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蘭居岳  </a:t>
                      </a:r>
                      <a:endParaRPr lang="zh-TW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$5,000 / </a:t>
                      </a:r>
                      <a:r>
                        <a:rPr lang="zh-TW" altLang="en-US" dirty="0" smtClean="0"/>
                        <a:t>次</a:t>
                      </a:r>
                      <a:endParaRPr lang="zh-TW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25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品酒師  </a:t>
                      </a:r>
                      <a:r>
                        <a:rPr lang="en-US" altLang="zh-TW" dirty="0" smtClean="0"/>
                        <a:t>JP CHEN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$5,000 / </a:t>
                      </a:r>
                      <a:r>
                        <a:rPr lang="zh-TW" altLang="en-US" dirty="0" smtClean="0"/>
                        <a:t>次</a:t>
                      </a:r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379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紅酒 </a:t>
                      </a:r>
                      <a:r>
                        <a:rPr lang="en-US" altLang="zh-TW" dirty="0" smtClean="0"/>
                        <a:t>X 80</a:t>
                      </a:r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以</a:t>
                      </a:r>
                      <a:r>
                        <a:rPr lang="en-US" altLang="zh-TW" dirty="0" smtClean="0"/>
                        <a:t>budget</a:t>
                      </a:r>
                      <a:r>
                        <a:rPr lang="zh-TW" altLang="en-US" dirty="0" smtClean="0"/>
                        <a:t>選酒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$</a:t>
                      </a:r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533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活動佈置 </a:t>
                      </a:r>
                      <a:r>
                        <a:rPr lang="en-US" altLang="zh-TW" dirty="0" smtClean="0"/>
                        <a:t>+ </a:t>
                      </a:r>
                      <a:r>
                        <a:rPr lang="zh-TW" altLang="en-US" dirty="0" smtClean="0"/>
                        <a:t>小禮品</a:t>
                      </a:r>
                      <a:endParaRPr lang="en-US" altLang="zh-TW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主辦單位宣傳品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$30,000</a:t>
                      </a:r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展示小姐 </a:t>
                      </a:r>
                      <a:r>
                        <a:rPr lang="en-US" altLang="zh-TW" dirty="0" smtClean="0"/>
                        <a:t>X 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$3200/4</a:t>
                      </a:r>
                      <a:r>
                        <a:rPr lang="zh-TW" altLang="en-US" dirty="0" smtClean="0"/>
                        <a:t>小時</a:t>
                      </a:r>
                      <a:r>
                        <a:rPr lang="en-US" altLang="zh-TW" dirty="0" smtClean="0"/>
                        <a:t>/</a:t>
                      </a:r>
                      <a:r>
                        <a:rPr lang="zh-TW" altLang="en-US" dirty="0" smtClean="0"/>
                        <a:t>人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$19,200</a:t>
                      </a:r>
                      <a:endParaRPr lang="zh-TW" altLang="en-US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照相</a:t>
                      </a:r>
                      <a:r>
                        <a:rPr lang="en-US" altLang="zh-TW" dirty="0" smtClean="0"/>
                        <a:t>+</a:t>
                      </a:r>
                      <a:r>
                        <a:rPr lang="zh-TW" altLang="en-US" dirty="0" smtClean="0"/>
                        <a:t>攝影師 </a:t>
                      </a:r>
                      <a:r>
                        <a:rPr lang="en-US" altLang="zh-TW" dirty="0" smtClean="0"/>
                        <a:t>X</a:t>
                      </a:r>
                      <a:r>
                        <a:rPr lang="en-US" altLang="zh-TW" baseline="0" dirty="0" smtClean="0"/>
                        <a:t> 1</a:t>
                      </a:r>
                      <a:endParaRPr lang="en-US" altLang="zh-TW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$10000</a:t>
                      </a:r>
                      <a:r>
                        <a:rPr lang="en-US" altLang="zh-TW" baseline="0" dirty="0" smtClean="0"/>
                        <a:t> / 4</a:t>
                      </a:r>
                      <a:r>
                        <a:rPr lang="zh-TW" altLang="en-US" baseline="0" dirty="0" smtClean="0"/>
                        <a:t>小時</a:t>
                      </a:r>
                      <a:r>
                        <a:rPr lang="en-US" altLang="zh-TW" baseline="0" dirty="0" smtClean="0"/>
                        <a:t>(</a:t>
                      </a:r>
                      <a:r>
                        <a:rPr lang="zh-TW" altLang="en-US" baseline="0" dirty="0" smtClean="0"/>
                        <a:t>含剪接</a:t>
                      </a:r>
                      <a:r>
                        <a:rPr lang="en-US" altLang="zh-TW" baseline="0" dirty="0" smtClean="0"/>
                        <a:t>) </a:t>
                      </a:r>
                      <a:endParaRPr lang="zh-TW" altLang="en-US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$10,000</a:t>
                      </a:r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其它</a:t>
                      </a:r>
                      <a:r>
                        <a:rPr lang="en-US" altLang="zh-TW" dirty="0" smtClean="0"/>
                        <a:t>: </a:t>
                      </a:r>
                      <a:r>
                        <a:rPr lang="zh-TW" altLang="en-US" dirty="0" smtClean="0"/>
                        <a:t>如魔術師、拍立得攝影 等</a:t>
                      </a:r>
                      <a:endParaRPr lang="en-US" altLang="zh-TW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活動流程</a:t>
            </a:r>
            <a:endParaRPr lang="zh-TW" altLang="en-US" dirty="0"/>
          </a:p>
        </p:txBody>
      </p:sp>
      <p:graphicFrame>
        <p:nvGraphicFramePr>
          <p:cNvPr id="11" name="內容版面配置區 10"/>
          <p:cNvGraphicFramePr>
            <a:graphicFrameLocks noGrp="1"/>
          </p:cNvGraphicFramePr>
          <p:nvPr>
            <p:ph sz="quarter" idx="1"/>
          </p:nvPr>
        </p:nvGraphicFramePr>
        <p:xfrm>
          <a:off x="539552" y="1916832"/>
          <a:ext cx="8153400" cy="36781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17800"/>
                <a:gridCol w="2717800"/>
                <a:gridCol w="2717800"/>
              </a:tblGrid>
              <a:tr h="514343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6:00       -     6:50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DJ Paul Scar  (</a:t>
                      </a:r>
                      <a:r>
                        <a:rPr lang="zh-TW" altLang="en-US" dirty="0" smtClean="0"/>
                        <a:t>開場</a:t>
                      </a:r>
                      <a:r>
                        <a:rPr lang="en-US" altLang="zh-TW" dirty="0" smtClean="0"/>
                        <a:t>)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 輕  食</a:t>
                      </a:r>
                      <a:endParaRPr lang="zh-TW" altLang="en-US" dirty="0"/>
                    </a:p>
                  </a:txBody>
                  <a:tcPr/>
                </a:tc>
              </a:tr>
              <a:tr h="493769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6:50</a:t>
                      </a:r>
                      <a:r>
                        <a:rPr lang="zh-TW" altLang="en-US" baseline="0" dirty="0" smtClean="0"/>
                        <a:t>      </a:t>
                      </a:r>
                      <a:r>
                        <a:rPr lang="en-US" altLang="zh-TW" baseline="0" dirty="0" smtClean="0"/>
                        <a:t>-</a:t>
                      </a:r>
                      <a:r>
                        <a:rPr lang="zh-TW" altLang="en-US" baseline="0" dirty="0" smtClean="0"/>
                        <a:t>     </a:t>
                      </a:r>
                      <a:r>
                        <a:rPr lang="en-US" altLang="zh-TW" baseline="0" dirty="0" smtClean="0"/>
                        <a:t>7:00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主持人品酒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一</a:t>
                      </a:r>
                      <a:r>
                        <a:rPr lang="en-US" altLang="zh-TW" dirty="0" smtClean="0"/>
                        <a:t>) </a:t>
                      </a:r>
                      <a:r>
                        <a:rPr lang="zh-TW" altLang="en-US" dirty="0" smtClean="0"/>
                        <a:t>活動介紹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Tapas </a:t>
                      </a:r>
                      <a:endParaRPr lang="zh-TW" alt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7:00      -     7</a:t>
                      </a:r>
                      <a:r>
                        <a:rPr lang="en-US" altLang="zh-TW" baseline="0" dirty="0" smtClean="0"/>
                        <a:t>:45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品酒師</a:t>
                      </a:r>
                      <a:r>
                        <a:rPr lang="en-US" altLang="zh-TW" dirty="0" smtClean="0"/>
                        <a:t>- </a:t>
                      </a:r>
                      <a:r>
                        <a:rPr kumimoji="0" lang="zh-TW" alt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蘭居岳 </a:t>
                      </a:r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Gilles </a:t>
                      </a:r>
                      <a:r>
                        <a:rPr kumimoji="0" lang="en-US" altLang="zh-TW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微燻 品酒  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歐洲</a:t>
                      </a:r>
                      <a:r>
                        <a:rPr lang="en-US" altLang="zh-TW" dirty="0" smtClean="0"/>
                        <a:t>) </a:t>
                      </a:r>
                      <a:endParaRPr lang="zh-TW" altLang="en-US" dirty="0"/>
                    </a:p>
                  </a:txBody>
                  <a:tcPr/>
                </a:tc>
              </a:tr>
              <a:tr h="44920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7:45</a:t>
                      </a:r>
                      <a:r>
                        <a:rPr lang="en-US" altLang="zh-TW" baseline="0" dirty="0" smtClean="0"/>
                        <a:t>      -     8:00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主持人活動介紹 </a:t>
                      </a:r>
                      <a:r>
                        <a:rPr lang="en-US" altLang="zh-TW" dirty="0" smtClean="0"/>
                        <a:t>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8:00</a:t>
                      </a:r>
                      <a:r>
                        <a:rPr lang="en-US" altLang="zh-TW" baseline="0" dirty="0" smtClean="0"/>
                        <a:t>      -     8:50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Jazz Band – Mike Trio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拉丁的熱與夜</a:t>
                      </a:r>
                      <a:endParaRPr lang="zh-TW" altLang="en-US" dirty="0"/>
                    </a:p>
                  </a:txBody>
                  <a:tcPr/>
                </a:tc>
              </a:tr>
              <a:tr h="492616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8:00      -     8:50</a:t>
                      </a:r>
                      <a:endParaRPr lang="zh-TW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拍立得拍攝紀念</a:t>
                      </a:r>
                      <a:endParaRPr lang="zh-TW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展示小姐</a:t>
                      </a:r>
                      <a:endParaRPr lang="en-US" altLang="zh-TW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8:50      -     9:00</a:t>
                      </a:r>
                      <a:endParaRPr lang="zh-TW" altLang="en-US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主持人品酒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二</a:t>
                      </a:r>
                      <a:r>
                        <a:rPr lang="en-US" altLang="zh-TW" dirty="0" smtClean="0"/>
                        <a:t>) </a:t>
                      </a:r>
                      <a:r>
                        <a:rPr lang="zh-TW" altLang="en-US" dirty="0" smtClean="0"/>
                        <a:t>活動介紹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Tapas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92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9:00      -     9:45</a:t>
                      </a:r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品酒師 </a:t>
                      </a:r>
                      <a:r>
                        <a:rPr lang="en-US" altLang="zh-TW" dirty="0" smtClean="0"/>
                        <a:t>– </a:t>
                      </a:r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JP Chen</a:t>
                      </a:r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深度</a:t>
                      </a:r>
                      <a:r>
                        <a:rPr lang="zh-TW" altLang="en-US" baseline="0" dirty="0" smtClean="0"/>
                        <a:t> 品酒 </a:t>
                      </a:r>
                      <a:r>
                        <a:rPr lang="en-US" altLang="zh-TW" baseline="0" dirty="0" smtClean="0"/>
                        <a:t>(</a:t>
                      </a:r>
                      <a:r>
                        <a:rPr lang="zh-TW" altLang="en-US" baseline="0" dirty="0" smtClean="0"/>
                        <a:t>拉丁美洲</a:t>
                      </a:r>
                      <a:r>
                        <a:rPr lang="en-US" altLang="zh-TW" baseline="0" dirty="0" smtClean="0"/>
                        <a:t>) </a:t>
                      </a:r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4" name="圖片 3" descr="20110622103917_2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88640"/>
            <a:ext cx="2598936" cy="15593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台北君悅飯店  </a:t>
            </a:r>
            <a:r>
              <a:rPr lang="en-US" altLang="zh-TW" dirty="0" err="1" smtClean="0"/>
              <a:t>ZigaZaga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容納人數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80-100</a:t>
            </a:r>
            <a:r>
              <a:rPr lang="zh-TW" altLang="en-US" dirty="0" smtClean="0"/>
              <a:t>人</a:t>
            </a:r>
            <a:endParaRPr lang="en-US" altLang="zh-TW" dirty="0" smtClean="0"/>
          </a:p>
          <a:p>
            <a:r>
              <a:rPr lang="zh-TW" altLang="en-US" dirty="0" smtClean="0"/>
              <a:t>君悅的氣派，</a:t>
            </a:r>
            <a:r>
              <a:rPr lang="en-US" altLang="zh-TW" dirty="0" smtClean="0"/>
              <a:t>2F</a:t>
            </a:r>
            <a:r>
              <a:rPr lang="zh-TW" altLang="en-US" dirty="0" smtClean="0"/>
              <a:t>紅酒酒吧空間，時尚小晚宴</a:t>
            </a:r>
            <a:endParaRPr lang="en-US" altLang="zh-TW" dirty="0" smtClean="0"/>
          </a:p>
          <a:p>
            <a:r>
              <a:rPr lang="zh-TW" altLang="en-US" dirty="0" smtClean="0"/>
              <a:t>享受追求精緻生活的品味人士 </a:t>
            </a: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圖片 3" descr="char_1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581128"/>
            <a:ext cx="2667000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4" descr="cm201010130c0ef43875228a81c3e11dd52aac40c8114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212976"/>
            <a:ext cx="2808312" cy="232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 descr="1307111014187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212976"/>
            <a:ext cx="4062429" cy="228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 descr="venue_70_12353867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9872" y="5229200"/>
            <a:ext cx="2374616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TAV Café &amp; Bar </a:t>
            </a:r>
            <a:r>
              <a:rPr lang="zh-TW" altLang="en-US" dirty="0" smtClean="0"/>
              <a:t>台北國際藝術村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容納人數</a:t>
            </a:r>
            <a:r>
              <a:rPr lang="en-US" altLang="zh-TW" dirty="0" smtClean="0"/>
              <a:t>:</a:t>
            </a:r>
            <a:r>
              <a:rPr lang="zh-TW" altLang="en-US" dirty="0" smtClean="0"/>
              <a:t>室內 </a:t>
            </a:r>
            <a:r>
              <a:rPr lang="en-US" altLang="zh-TW" dirty="0" smtClean="0"/>
              <a:t>60</a:t>
            </a:r>
            <a:r>
              <a:rPr lang="zh-TW" altLang="en-US" dirty="0" smtClean="0"/>
              <a:t>人 </a:t>
            </a:r>
            <a:r>
              <a:rPr lang="en-US" altLang="zh-TW" dirty="0" smtClean="0"/>
              <a:t>/ </a:t>
            </a:r>
            <a:r>
              <a:rPr lang="zh-TW" altLang="en-US" dirty="0" smtClean="0"/>
              <a:t>室外 </a:t>
            </a:r>
            <a:r>
              <a:rPr lang="en-US" altLang="zh-TW" dirty="0" smtClean="0"/>
              <a:t>30</a:t>
            </a:r>
            <a:r>
              <a:rPr lang="zh-TW" altLang="en-US" dirty="0" smtClean="0"/>
              <a:t>人</a:t>
            </a:r>
            <a:endParaRPr lang="en-US" altLang="zh-TW" dirty="0" smtClean="0"/>
          </a:p>
          <a:p>
            <a:r>
              <a:rPr lang="en-US" altLang="zh-TW" dirty="0" smtClean="0"/>
              <a:t>1F</a:t>
            </a:r>
            <a:r>
              <a:rPr lang="zh-TW" altLang="en-US" dirty="0" smtClean="0"/>
              <a:t>空間</a:t>
            </a:r>
            <a:r>
              <a:rPr lang="en-US" altLang="zh-TW" dirty="0" smtClean="0"/>
              <a:t>, </a:t>
            </a:r>
            <a:r>
              <a:rPr lang="zh-TW" altLang="en-US" dirty="0" smtClean="0"/>
              <a:t>寬敞明亮 </a:t>
            </a:r>
            <a:r>
              <a:rPr lang="en-US" altLang="zh-TW" dirty="0" smtClean="0"/>
              <a:t>/ </a:t>
            </a:r>
            <a:r>
              <a:rPr lang="zh-TW" altLang="en-US" dirty="0" smtClean="0"/>
              <a:t>室外綠意盎然</a:t>
            </a:r>
            <a:endParaRPr lang="en-US" altLang="zh-TW" dirty="0" smtClean="0"/>
          </a:p>
          <a:p>
            <a:r>
              <a:rPr lang="zh-TW" altLang="en-US" dirty="0" smtClean="0"/>
              <a:t>藝術人文交界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 descr="cafe1-w640h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356992"/>
            <a:ext cx="3768080" cy="2826060"/>
          </a:xfrm>
          <a:prstGeom prst="rect">
            <a:avLst/>
          </a:prstGeom>
        </p:spPr>
      </p:pic>
      <p:pic>
        <p:nvPicPr>
          <p:cNvPr id="5" name="圖片 4" descr="OW3C96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56992"/>
            <a:ext cx="4115889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品酒師   蘭居岳 </a:t>
            </a:r>
            <a:r>
              <a:rPr lang="en-US" altLang="zh-TW" dirty="0" smtClean="0"/>
              <a:t>Gilles </a:t>
            </a:r>
            <a:r>
              <a:rPr lang="en-US" altLang="zh-TW" dirty="0" err="1" smtClean="0"/>
              <a:t>Lan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411760" y="1600200"/>
            <a:ext cx="6552728" cy="2908920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dirty="0" smtClean="0">
                <a:ea typeface="細明體-ExtB" pitchFamily="18" charset="-120"/>
              </a:rPr>
              <a:t>在旅居巴黎的期間，由一次與當地友人的聚會，開始了解葡萄酒在法國文化中的重要和精神。從茫然無知的由酒櫃上隨機選酒，到可以找出適合當日宴會的酒款。</a:t>
            </a:r>
            <a:endParaRPr lang="en-US" altLang="zh-TW" dirty="0" smtClean="0">
              <a:ea typeface="細明體-ExtB" pitchFamily="18" charset="-120"/>
            </a:endParaRPr>
          </a:p>
          <a:p>
            <a:endParaRPr lang="zh-TW" altLang="en-US" dirty="0" smtClean="0">
              <a:ea typeface="細明體-ExtB" pitchFamily="18" charset="-120"/>
            </a:endParaRPr>
          </a:p>
          <a:p>
            <a:r>
              <a:rPr lang="zh-TW" altLang="en-US" dirty="0" smtClean="0">
                <a:ea typeface="細明體-ExtB" pitchFamily="18" charset="-120"/>
              </a:rPr>
              <a:t>回國後曾任職於羅芙奧拍賣藏酒部主任，編寫並品嚐過許多珍藏級的名酒，但仍然熱衷於對葡萄酒的感受與欣賞，於是創辦了自己的部落格：</a:t>
            </a:r>
            <a:r>
              <a:rPr lang="zh-TW" altLang="en-US" dirty="0" smtClean="0">
                <a:ea typeface="細明體-ExtB" pitchFamily="18" charset="-120"/>
                <a:hlinkClick r:id="rId2" invalidUrl="http:"/>
              </a:rPr>
              <a:t>狄奧尼索斯的花園</a:t>
            </a:r>
            <a:r>
              <a:rPr lang="zh-TW" altLang="en-US" dirty="0" smtClean="0">
                <a:ea typeface="細明體-ExtB" pitchFamily="18" charset="-120"/>
              </a:rPr>
              <a:t>。</a:t>
            </a:r>
            <a:endParaRPr lang="en-US" altLang="zh-TW" dirty="0" smtClean="0">
              <a:ea typeface="細明體-ExtB" pitchFamily="18" charset="-120"/>
            </a:endParaRPr>
          </a:p>
          <a:p>
            <a:endParaRPr lang="zh-TW" altLang="en-US" dirty="0" smtClean="0">
              <a:ea typeface="細明體-ExtB" pitchFamily="18" charset="-120"/>
            </a:endParaRPr>
          </a:p>
          <a:p>
            <a:r>
              <a:rPr lang="zh-TW" altLang="en-US" dirty="0" smtClean="0">
                <a:ea typeface="細明體-ExtB" pitchFamily="18" charset="-120"/>
              </a:rPr>
              <a:t>我喜歡更自由的寫酒，不止是對酒質的品鑑，更想要分享一種對於美好事物的感受。我們很可惜的，在升學的過程中捨棄掉了這一部份，對於藝術、電影、建築、甚至美酒。</a:t>
            </a:r>
            <a:r>
              <a:rPr lang="en-US" altLang="zh-TW" dirty="0" smtClean="0">
                <a:ea typeface="細明體-ExtB" pitchFamily="18" charset="-120"/>
              </a:rPr>
              <a:t> </a:t>
            </a:r>
            <a:endParaRPr lang="zh-TW" altLang="en-US" dirty="0" smtClean="0">
              <a:ea typeface="細明體-ExtB" pitchFamily="18" charset="-120"/>
            </a:endParaRPr>
          </a:p>
          <a:p>
            <a:endParaRPr lang="zh-TW" altLang="en-US" dirty="0"/>
          </a:p>
        </p:txBody>
      </p:sp>
      <p:pic>
        <p:nvPicPr>
          <p:cNvPr id="4" name="圖片 3" descr="gillesl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772816"/>
            <a:ext cx="2304256" cy="3840426"/>
          </a:xfrm>
          <a:prstGeom prst="rect">
            <a:avLst/>
          </a:prstGeom>
        </p:spPr>
      </p:pic>
      <p:pic>
        <p:nvPicPr>
          <p:cNvPr id="6146" name="Picture 2" descr="http://www.wineacademy.tw/images/pont-des-arts-se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509120"/>
            <a:ext cx="3132348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品酒師 </a:t>
            </a:r>
            <a:r>
              <a:rPr lang="en-US" altLang="zh-TW" dirty="0" smtClean="0"/>
              <a:t>Japan </a:t>
            </a:r>
            <a:r>
              <a:rPr lang="en-US" altLang="zh-TW" dirty="0" smtClean="0"/>
              <a:t>Chen     </a:t>
            </a:r>
            <a:r>
              <a:rPr lang="zh-TW" altLang="en-US" dirty="0" smtClean="0"/>
              <a:t>陳慶坤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8153400" cy="4611216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不僅品酒</a:t>
            </a:r>
            <a:r>
              <a:rPr lang="en-US" altLang="zh-TW" dirty="0" smtClean="0"/>
              <a:t>, </a:t>
            </a:r>
            <a:r>
              <a:rPr lang="zh-TW" altLang="en-US" dirty="0" smtClean="0"/>
              <a:t>還具備釀酒執照的品酒師</a:t>
            </a:r>
            <a:endParaRPr lang="en-US" altLang="zh-TW" dirty="0" smtClean="0"/>
          </a:p>
          <a:p>
            <a:r>
              <a:rPr lang="en-US" altLang="zh-TW" sz="2000" b="1" dirty="0" smtClean="0">
                <a:hlinkClick r:id="rId2"/>
              </a:rPr>
              <a:t>University of California Davis</a:t>
            </a:r>
            <a:r>
              <a:rPr lang="en-US" altLang="zh-TW" sz="2000" b="1" dirty="0" smtClean="0"/>
              <a:t> </a:t>
            </a:r>
            <a:r>
              <a:rPr lang="zh-TW" altLang="en-US" b="1" dirty="0" smtClean="0"/>
              <a:t>葡萄</a:t>
            </a:r>
            <a:r>
              <a:rPr lang="zh-TW" altLang="en-US" b="1" dirty="0" smtClean="0"/>
              <a:t>栽培及葡萄酒釀造學</a:t>
            </a:r>
            <a:r>
              <a:rPr lang="zh-TW" altLang="en-US" b="1" dirty="0" smtClean="0"/>
              <a:t>系</a:t>
            </a:r>
            <a:endParaRPr lang="en-US" altLang="zh-TW" b="1" dirty="0" smtClean="0"/>
          </a:p>
          <a:p>
            <a:r>
              <a:rPr lang="zh-TW" altLang="en-US" b="1" dirty="0" smtClean="0"/>
              <a:t>法國葡萄酒大學葡萄種植及酒類釀造學系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短期學程</a:t>
            </a:r>
            <a:r>
              <a:rPr lang="en-US" altLang="zh-TW" b="1" dirty="0" smtClean="0"/>
              <a:t>)</a:t>
            </a:r>
            <a:endParaRPr lang="en-US" altLang="zh-TW" b="1" dirty="0" smtClean="0"/>
          </a:p>
          <a:p>
            <a:r>
              <a:rPr lang="zh-TW" altLang="en-US" b="1" dirty="0" smtClean="0"/>
              <a:t>法國薄酒萊產區釀酒師</a:t>
            </a:r>
            <a:r>
              <a:rPr lang="zh-TW" altLang="en-US" b="1" dirty="0" smtClean="0"/>
              <a:t>資格</a:t>
            </a:r>
            <a:endParaRPr lang="en-US" altLang="zh-TW" b="1" dirty="0" smtClean="0"/>
          </a:p>
          <a:p>
            <a:r>
              <a:rPr lang="zh-TW" altLang="en-US" b="1" dirty="0" smtClean="0"/>
              <a:t>台灣長榮桂冠酒坊業務副理</a:t>
            </a:r>
            <a:endParaRPr lang="en-US" altLang="zh-TW" b="1" dirty="0" smtClean="0"/>
          </a:p>
          <a:p>
            <a:r>
              <a:rPr lang="en-US" altLang="zh-TW" b="1" dirty="0" smtClean="0"/>
              <a:t>IGT</a:t>
            </a:r>
            <a:r>
              <a:rPr lang="zh-TW" altLang="en-US" b="1" dirty="0" smtClean="0"/>
              <a:t>美國釀酒侍酒師第一級</a:t>
            </a:r>
            <a:r>
              <a:rPr lang="zh-TW" altLang="en-US" b="1" dirty="0" smtClean="0"/>
              <a:t>執照</a:t>
            </a:r>
            <a:endParaRPr lang="en-US" altLang="zh-TW" b="1" dirty="0" smtClean="0"/>
          </a:p>
          <a:p>
            <a:r>
              <a:rPr lang="en-US" altLang="zh-TW" b="1" dirty="0" smtClean="0"/>
              <a:t>Beer </a:t>
            </a:r>
            <a:r>
              <a:rPr lang="zh-TW" altLang="en-US" b="1" dirty="0" smtClean="0"/>
              <a:t>美國啤酒學會啤酒釀酒師第一級</a:t>
            </a:r>
            <a:endParaRPr lang="en-US" altLang="zh-TW" b="1" dirty="0" smtClean="0"/>
          </a:p>
          <a:p>
            <a:r>
              <a:rPr lang="zh-TW" altLang="en-US" b="1" dirty="0" smtClean="0"/>
              <a:t>香港</a:t>
            </a:r>
            <a:r>
              <a:rPr lang="en-US" altLang="zh-TW" b="1" dirty="0" err="1" smtClean="0"/>
              <a:t>Brihging</a:t>
            </a:r>
            <a:r>
              <a:rPr lang="en-US" altLang="zh-TW" b="1" dirty="0" smtClean="0"/>
              <a:t> Craft Beer Hop Leaf </a:t>
            </a:r>
            <a:r>
              <a:rPr lang="en-US" altLang="zh-TW" b="1" dirty="0" smtClean="0"/>
              <a:t>HK</a:t>
            </a:r>
          </a:p>
          <a:p>
            <a:endParaRPr lang="en-US" altLang="zh-TW" b="1" dirty="0" smtClean="0"/>
          </a:p>
          <a:p>
            <a:pPr>
              <a:buNone/>
            </a:pPr>
            <a:r>
              <a:rPr lang="en-US" altLang="zh-TW" b="1" dirty="0" smtClean="0"/>
              <a:t> </a:t>
            </a:r>
            <a:r>
              <a:rPr lang="en-US" altLang="zh-TW" b="1" dirty="0" smtClean="0"/>
              <a:t>     </a:t>
            </a:r>
          </a:p>
          <a:p>
            <a:pPr>
              <a:buNone/>
            </a:pPr>
            <a:r>
              <a:rPr lang="en-US" altLang="zh-TW" sz="2000" b="1" dirty="0" smtClean="0"/>
              <a:t> </a:t>
            </a:r>
            <a:r>
              <a:rPr lang="en-US" altLang="zh-TW" sz="2000" b="1" dirty="0" smtClean="0"/>
              <a:t>                   </a:t>
            </a:r>
            <a:r>
              <a:rPr lang="en-US" altLang="zh-TW" sz="2000" dirty="0" smtClean="0"/>
              <a:t>“</a:t>
            </a:r>
            <a:r>
              <a:rPr lang="zh-TW" altLang="en-US" sz="2000" dirty="0" smtClean="0"/>
              <a:t>品醇是 舌尖與時間的智慧競賽</a:t>
            </a:r>
            <a:r>
              <a:rPr lang="en-US" altLang="zh-TW" sz="2000" dirty="0" smtClean="0"/>
              <a:t>”</a:t>
            </a:r>
          </a:p>
        </p:txBody>
      </p:sp>
      <p:pic>
        <p:nvPicPr>
          <p:cNvPr id="4" name="圖片 3" descr="310533_2075846944981_174546127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140968"/>
            <a:ext cx="2430271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DJ Paul Scar </a:t>
            </a:r>
            <a:endParaRPr lang="zh-TW" altLang="en-US" dirty="0"/>
          </a:p>
        </p:txBody>
      </p:sp>
      <p:pic>
        <p:nvPicPr>
          <p:cNvPr id="4" name="內容版面配置區 3" descr="48082_10150996385649734_1181869501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20727" b="-1542"/>
          <a:stretch>
            <a:fillRect/>
          </a:stretch>
        </p:blipFill>
        <p:spPr>
          <a:xfrm>
            <a:off x="0" y="1628800"/>
            <a:ext cx="4751933" cy="4565104"/>
          </a:xfrm>
        </p:spPr>
      </p:pic>
      <p:sp>
        <p:nvSpPr>
          <p:cNvPr id="5" name="矩形 4"/>
          <p:cNvSpPr/>
          <p:nvPr/>
        </p:nvSpPr>
        <p:spPr>
          <a:xfrm>
            <a:off x="4932040" y="3933056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數位藝術 音像混合 創作</a:t>
            </a:r>
            <a:r>
              <a:rPr lang="zh-TW" altLang="en-US" dirty="0" smtClean="0"/>
              <a:t>者</a:t>
            </a:r>
            <a:endParaRPr lang="en-US" altLang="zh-TW" dirty="0" smtClean="0"/>
          </a:p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/>
              <a:t>探索實驗視覺聽覺 不限主副之對話 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呼應 </a:t>
            </a:r>
            <a:r>
              <a:rPr lang="zh-TW" altLang="en-US" dirty="0"/>
              <a:t>歸納純粹 異質</a:t>
            </a:r>
            <a:r>
              <a:rPr lang="zh-TW" altLang="en-US" dirty="0" smtClean="0"/>
              <a:t>素材</a:t>
            </a:r>
            <a:endParaRPr lang="en-US" altLang="zh-TW" dirty="0" smtClean="0"/>
          </a:p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/>
              <a:t>成就 相對交融 延伸耐人尋味 活體解構之空間</a:t>
            </a:r>
          </a:p>
        </p:txBody>
      </p:sp>
      <p:sp>
        <p:nvSpPr>
          <p:cNvPr id="6" name="矩形 5"/>
          <p:cNvSpPr/>
          <p:nvPr/>
        </p:nvSpPr>
        <p:spPr>
          <a:xfrm>
            <a:off x="4860032" y="1628800"/>
            <a:ext cx="3888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 smtClean="0"/>
              <a:t>Albeton</a:t>
            </a:r>
            <a:r>
              <a:rPr lang="en-US" altLang="zh-TW" dirty="0" smtClean="0"/>
              <a:t> Live </a:t>
            </a:r>
            <a:r>
              <a:rPr lang="zh-TW" altLang="en-US" dirty="0" smtClean="0"/>
              <a:t>講師</a:t>
            </a:r>
            <a:r>
              <a:rPr lang="en-US" altLang="zh-TW" dirty="0" smtClean="0"/>
              <a:t>, Freelancer DJ</a:t>
            </a:r>
          </a:p>
          <a:p>
            <a:r>
              <a:rPr lang="en-US" altLang="zh-TW" dirty="0" smtClean="0"/>
              <a:t> 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經歷 </a:t>
            </a:r>
            <a:r>
              <a:rPr lang="en-US" altLang="zh-TW" dirty="0" smtClean="0"/>
              <a:t>: </a:t>
            </a:r>
            <a:r>
              <a:rPr lang="en-US" altLang="zh-TW" dirty="0" err="1" smtClean="0"/>
              <a:t>Luxy</a:t>
            </a:r>
            <a:r>
              <a:rPr lang="en-US" altLang="zh-TW" dirty="0" smtClean="0"/>
              <a:t> , </a:t>
            </a:r>
            <a:r>
              <a:rPr lang="zh-TW" altLang="en-US" dirty="0" smtClean="0"/>
              <a:t>君悅</a:t>
            </a:r>
            <a:r>
              <a:rPr lang="en-US" altLang="zh-TW" dirty="0" smtClean="0"/>
              <a:t>Hotel, Funky 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許多私人商業派對指定</a:t>
            </a:r>
            <a:r>
              <a:rPr lang="en-US" altLang="zh-TW" dirty="0" smtClean="0"/>
              <a:t>DJ </a:t>
            </a:r>
          </a:p>
          <a:p>
            <a:endParaRPr lang="en-US" altLang="zh-TW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Jazz Band – Mike Trio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259632" y="1988840"/>
            <a:ext cx="6623648" cy="1324744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皆來自比利時布魯塞爾皇家音樂學院 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Koninklijk</a:t>
            </a:r>
            <a:r>
              <a:rPr lang="en-US" altLang="zh-TW" dirty="0" smtClean="0"/>
              <a:t> Conservatorium </a:t>
            </a:r>
            <a:r>
              <a:rPr lang="en-US" altLang="zh-TW" dirty="0" err="1" smtClean="0"/>
              <a:t>Brussel</a:t>
            </a:r>
            <a:r>
              <a:rPr lang="en-US" altLang="zh-TW" dirty="0" smtClean="0"/>
              <a:t>)</a:t>
            </a:r>
            <a:r>
              <a:rPr lang="zh-TW" altLang="en-US" dirty="0" smtClean="0"/>
              <a:t>爵士音樂好手</a:t>
            </a:r>
            <a:r>
              <a:rPr lang="en-US" altLang="zh-TW" dirty="0" smtClean="0"/>
              <a:t> 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pic>
        <p:nvPicPr>
          <p:cNvPr id="4" name="圖片 3" descr="580295_534667446590050_134292353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01008"/>
            <a:ext cx="3882498" cy="257403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499992" y="5013176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Piano</a:t>
            </a:r>
            <a:r>
              <a:rPr lang="zh-TW" altLang="en-US" dirty="0" smtClean="0"/>
              <a:t>：曾增譯 </a:t>
            </a:r>
            <a:r>
              <a:rPr lang="en-US" altLang="zh-TW" dirty="0" smtClean="0"/>
              <a:t>Mike Tseng</a:t>
            </a:r>
            <a:br>
              <a:rPr lang="en-US" altLang="zh-TW" dirty="0" smtClean="0"/>
            </a:br>
            <a:r>
              <a:rPr lang="en-US" altLang="zh-TW" dirty="0" smtClean="0"/>
              <a:t>Double Bass</a:t>
            </a:r>
            <a:r>
              <a:rPr lang="zh-TW" altLang="en-US" dirty="0" smtClean="0"/>
              <a:t>：吳馬丁 </a:t>
            </a:r>
            <a:r>
              <a:rPr lang="en-US" altLang="zh-TW" dirty="0" err="1" smtClean="0"/>
              <a:t>Martijn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Vanbuel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Drums</a:t>
            </a:r>
            <a:r>
              <a:rPr lang="zh-TW" altLang="en-US" dirty="0" smtClean="0"/>
              <a:t>：國華 </a:t>
            </a:r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合作酒商 </a:t>
            </a:r>
            <a:r>
              <a:rPr lang="en-US" altLang="zh-TW" dirty="0" smtClean="0"/>
              <a:t>– I Cheers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8153400" cy="4495800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zh-TW" altLang="en-US" b="1" dirty="0" smtClean="0"/>
              <a:t>佳釀股份有限公司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 smtClean="0"/>
          </a:p>
          <a:p>
            <a:pPr fontAlgn="base"/>
            <a:r>
              <a:rPr lang="zh-TW" altLang="en-US" dirty="0" smtClean="0"/>
              <a:t>佳釀股份有限公司專營葡萄酒及烈酒業務，設有</a:t>
            </a:r>
            <a:r>
              <a:rPr lang="en-US" altLang="zh-TW" dirty="0" smtClean="0"/>
              <a:t>24</a:t>
            </a:r>
            <a:r>
              <a:rPr lang="zh-TW" altLang="en-US" dirty="0" smtClean="0"/>
              <a:t>小時恒溫及濕度控制儲藏空間，提供專業酒窖儲藏服務，確保所有品項在交到顧客手上前均獲得妥善的保存。</a:t>
            </a:r>
            <a:endParaRPr lang="en-US" altLang="zh-TW" dirty="0" smtClean="0"/>
          </a:p>
          <a:p>
            <a:pPr fontAlgn="base"/>
            <a:endParaRPr lang="zh-TW" altLang="en-US" dirty="0" smtClean="0"/>
          </a:p>
          <a:p>
            <a:pPr fontAlgn="base"/>
            <a:r>
              <a:rPr lang="zh-TW" altLang="en-US" dirty="0" smtClean="0"/>
              <a:t>本公司獨家進口及經銷</a:t>
            </a:r>
            <a:r>
              <a:rPr lang="en-US" altLang="zh-TW" dirty="0" smtClean="0"/>
              <a:t>10</a:t>
            </a:r>
            <a:r>
              <a:rPr lang="zh-TW" altLang="en-US" dirty="0" smtClean="0"/>
              <a:t>個國家</a:t>
            </a:r>
            <a:r>
              <a:rPr lang="en-US" altLang="zh-TW" dirty="0" smtClean="0"/>
              <a:t>1500</a:t>
            </a:r>
            <a:r>
              <a:rPr lang="zh-TW" altLang="en-US" dirty="0" smtClean="0"/>
              <a:t>多種不同產品，品項優質且種類多元。所挑選的葡萄酒皆來自信譽良好之酒莊，包括波爾多頂級酒款、布根地稀有珍釀等知名產區，以及新興產區數百款不同年份的名莊，具有原產地來源信譽保證，及無與倫比的上乘品質，提供消費大眾廣泛且全面的選擇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活動費用 </a:t>
            </a:r>
            <a:r>
              <a:rPr lang="en-US" altLang="zh-TW" dirty="0" err="1" smtClean="0"/>
              <a:t>Ziga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Zaga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539552" y="1556792"/>
          <a:ext cx="8153400" cy="47454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17800"/>
                <a:gridCol w="2717800"/>
                <a:gridCol w="2717800"/>
              </a:tblGrid>
              <a:tr h="43204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場    地  </a:t>
                      </a:r>
                      <a:r>
                        <a:rPr lang="en-US" altLang="zh-TW" dirty="0" smtClean="0"/>
                        <a:t>12:30 – 22:00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容 納 人 數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en-US" altLang="zh-TW" baseline="0" dirty="0" smtClean="0"/>
                        <a:t>80-100</a:t>
                      </a:r>
                      <a:r>
                        <a:rPr lang="zh-TW" altLang="en-US" baseline="0" dirty="0" smtClean="0"/>
                        <a:t>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$ 40,000 (</a:t>
                      </a:r>
                      <a:r>
                        <a:rPr lang="zh-TW" altLang="en-US" dirty="0" smtClean="0"/>
                        <a:t>含軟性飲品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</a:tr>
              <a:tr h="41556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精 緻 </a:t>
                      </a:r>
                      <a:r>
                        <a:rPr lang="en-US" altLang="zh-TW" dirty="0" smtClean="0"/>
                        <a:t>Buffett</a:t>
                      </a:r>
                      <a:r>
                        <a:rPr lang="en-US" altLang="zh-TW" baseline="0" dirty="0" smtClean="0"/>
                        <a:t>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請參閱附件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$2100 (+10%Fee) / </a:t>
                      </a:r>
                      <a:r>
                        <a:rPr lang="zh-TW" altLang="en-US" dirty="0" smtClean="0"/>
                        <a:t>人</a:t>
                      </a:r>
                      <a:endParaRPr lang="zh-TW" altLang="en-US" dirty="0"/>
                    </a:p>
                  </a:txBody>
                  <a:tcPr/>
                </a:tc>
              </a:tr>
              <a:tr h="58900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DJ Se</a:t>
                      </a:r>
                      <a:r>
                        <a:rPr lang="en-US" altLang="zh-TW" baseline="0" dirty="0" smtClean="0"/>
                        <a:t>t</a:t>
                      </a:r>
                    </a:p>
                    <a:p>
                      <a:r>
                        <a:rPr lang="zh-TW" altLang="en-US" baseline="0" dirty="0" smtClean="0"/>
                        <a:t>一個晚上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$8, 000 (</a:t>
                      </a:r>
                      <a:r>
                        <a:rPr lang="zh-TW" altLang="en-US" dirty="0" smtClean="0"/>
                        <a:t>含設備器材</a:t>
                      </a:r>
                      <a:r>
                        <a:rPr lang="en-US" altLang="zh-TW" dirty="0" smtClean="0"/>
                        <a:t>)</a:t>
                      </a:r>
                    </a:p>
                    <a:p>
                      <a:r>
                        <a:rPr lang="en-US" altLang="zh-TW" dirty="0" smtClean="0"/>
                        <a:t>$22,000 </a:t>
                      </a:r>
                      <a:endParaRPr lang="zh-TW" altLang="en-US" dirty="0"/>
                    </a:p>
                  </a:txBody>
                  <a:tcPr/>
                </a:tc>
              </a:tr>
              <a:tr h="336576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Musa Trio (2</a:t>
                      </a:r>
                      <a:r>
                        <a:rPr lang="en-US" altLang="zh-TW" baseline="0" dirty="0" smtClean="0"/>
                        <a:t> set </a:t>
                      </a:r>
                      <a:r>
                        <a:rPr lang="en-US" altLang="zh-TW" dirty="0" smtClean="0"/>
                        <a:t>)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$20,000</a:t>
                      </a:r>
                      <a:endParaRPr lang="zh-TW" altLang="en-US" dirty="0"/>
                    </a:p>
                  </a:txBody>
                  <a:tcPr/>
                </a:tc>
              </a:tr>
              <a:tr h="33657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品酒師 </a:t>
                      </a:r>
                      <a:r>
                        <a:rPr kumimoji="0" lang="zh-TW" alt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蘭居岳  </a:t>
                      </a:r>
                      <a:endParaRPr lang="zh-TW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$5,000 / </a:t>
                      </a:r>
                      <a:r>
                        <a:rPr lang="zh-TW" altLang="en-US" dirty="0" smtClean="0"/>
                        <a:t>次</a:t>
                      </a:r>
                      <a:endParaRPr lang="zh-TW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25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品酒師  </a:t>
                      </a:r>
                      <a:r>
                        <a:rPr lang="en-US" altLang="zh-TW" dirty="0" smtClean="0"/>
                        <a:t>JP CHEN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$5,000 / </a:t>
                      </a:r>
                      <a:r>
                        <a:rPr lang="zh-TW" altLang="en-US" dirty="0" smtClean="0"/>
                        <a:t>次</a:t>
                      </a:r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379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紅酒 </a:t>
                      </a:r>
                      <a:r>
                        <a:rPr lang="en-US" altLang="zh-TW" dirty="0" smtClean="0"/>
                        <a:t>X 80</a:t>
                      </a:r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$500 ~800</a:t>
                      </a:r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$40,000 ~64,000</a:t>
                      </a:r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533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活動佈置 </a:t>
                      </a:r>
                      <a:r>
                        <a:rPr lang="en-US" altLang="zh-TW" dirty="0" smtClean="0"/>
                        <a:t>+ </a:t>
                      </a:r>
                      <a:r>
                        <a:rPr lang="zh-TW" altLang="en-US" dirty="0" smtClean="0"/>
                        <a:t>小禮品</a:t>
                      </a:r>
                      <a:endParaRPr lang="en-US" altLang="zh-TW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主辦單位宣傳品</a:t>
                      </a:r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$30,000</a:t>
                      </a:r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55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展示小姐 </a:t>
                      </a:r>
                      <a:r>
                        <a:rPr lang="en-US" altLang="zh-TW" dirty="0" smtClean="0"/>
                        <a:t>X 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$3200/4</a:t>
                      </a:r>
                      <a:r>
                        <a:rPr lang="zh-TW" altLang="en-US" dirty="0" smtClean="0"/>
                        <a:t>小時</a:t>
                      </a:r>
                      <a:r>
                        <a:rPr lang="en-US" altLang="zh-TW" dirty="0" smtClean="0"/>
                        <a:t>/</a:t>
                      </a:r>
                      <a:r>
                        <a:rPr lang="zh-TW" altLang="en-US" dirty="0" smtClean="0"/>
                        <a:t>人</a:t>
                      </a:r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$19,200</a:t>
                      </a:r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照相</a:t>
                      </a:r>
                      <a:r>
                        <a:rPr lang="en-US" altLang="zh-TW" dirty="0" smtClean="0"/>
                        <a:t>+</a:t>
                      </a:r>
                      <a:r>
                        <a:rPr lang="zh-TW" altLang="en-US" dirty="0" smtClean="0"/>
                        <a:t>攝影師 </a:t>
                      </a:r>
                      <a:r>
                        <a:rPr lang="en-US" altLang="zh-TW" dirty="0" smtClean="0"/>
                        <a:t>X</a:t>
                      </a:r>
                      <a:r>
                        <a:rPr lang="en-US" altLang="zh-TW" baseline="0" dirty="0" smtClean="0"/>
                        <a:t> 1</a:t>
                      </a:r>
                      <a:endParaRPr lang="en-US" altLang="zh-TW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$10000</a:t>
                      </a:r>
                      <a:r>
                        <a:rPr lang="en-US" altLang="zh-TW" baseline="0" dirty="0" smtClean="0"/>
                        <a:t> / 4</a:t>
                      </a:r>
                      <a:r>
                        <a:rPr lang="zh-TW" altLang="en-US" baseline="0" dirty="0" smtClean="0"/>
                        <a:t>小時</a:t>
                      </a:r>
                      <a:r>
                        <a:rPr lang="en-US" altLang="zh-TW" baseline="0" dirty="0" smtClean="0"/>
                        <a:t>(</a:t>
                      </a:r>
                      <a:r>
                        <a:rPr lang="zh-TW" altLang="en-US" baseline="0" dirty="0" smtClean="0"/>
                        <a:t>含剪接</a:t>
                      </a:r>
                      <a:r>
                        <a:rPr lang="en-US" altLang="zh-TW" baseline="0" dirty="0" smtClean="0"/>
                        <a:t>) </a:t>
                      </a:r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$10,000</a:t>
                      </a:r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8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其它</a:t>
                      </a:r>
                      <a:r>
                        <a:rPr lang="en-US" altLang="zh-TW" dirty="0" smtClean="0"/>
                        <a:t>: </a:t>
                      </a:r>
                      <a:r>
                        <a:rPr lang="zh-TW" altLang="en-US" dirty="0" smtClean="0"/>
                        <a:t>如魔術師、拍立得攝影 等</a:t>
                      </a:r>
                      <a:endParaRPr lang="en-US" altLang="zh-TW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184</TotalTime>
  <Words>680</Words>
  <Application>Microsoft Office PowerPoint</Application>
  <PresentationFormat>如螢幕大小 (4:3)</PresentationFormat>
  <Paragraphs>130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中庸</vt:lpstr>
      <vt:lpstr>酒品與音樂空間的對話</vt:lpstr>
      <vt:lpstr>台北君悅飯店  ZigaZaga</vt:lpstr>
      <vt:lpstr>TAV Café &amp; Bar 台北國際藝術村 </vt:lpstr>
      <vt:lpstr>品酒師   蘭居岳 Gilles Lan</vt:lpstr>
      <vt:lpstr>品酒師 Japan Chen     陳慶坤</vt:lpstr>
      <vt:lpstr>DJ Paul Scar </vt:lpstr>
      <vt:lpstr>Jazz Band – Mike Trio </vt:lpstr>
      <vt:lpstr>合作酒商 – I Cheers </vt:lpstr>
      <vt:lpstr>活動費用 Ziga Zaga </vt:lpstr>
      <vt:lpstr>活動費用  TAV Cafe</vt:lpstr>
      <vt:lpstr>活動流程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酒品與音樂空間的對話</dc:title>
  <dc:creator>zoiku1216</dc:creator>
  <cp:lastModifiedBy>zoiku1216</cp:lastModifiedBy>
  <cp:revision>23</cp:revision>
  <dcterms:created xsi:type="dcterms:W3CDTF">2013-06-14T00:42:05Z</dcterms:created>
  <dcterms:modified xsi:type="dcterms:W3CDTF">2013-08-09T04:30:50Z</dcterms:modified>
</cp:coreProperties>
</file>