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442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969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650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042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958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744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465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695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153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69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923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5EA8B-DA83-40AA-843D-E69DE4F9B445}" type="datetimeFigureOut">
              <a:rPr lang="zh-TW" altLang="en-US" smtClean="0"/>
              <a:t>2013/9/24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0A4DD-0845-4A7D-9018-BF84D97A80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465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75520" y="2780928"/>
            <a:ext cx="7239000" cy="638944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活動地點 </a:t>
            </a:r>
            <a:r>
              <a:rPr lang="en-US" altLang="zh-TW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: </a:t>
            </a:r>
            <a:endParaRPr lang="zh-TW" alt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47528" y="908720"/>
            <a:ext cx="7239000" cy="6480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2400" dirty="0" smtClean="0"/>
              <a:t>2013</a:t>
            </a:r>
            <a:r>
              <a:rPr lang="zh-TW" altLang="en-US" sz="2400" dirty="0" smtClean="0"/>
              <a:t>破殼藝術節</a:t>
            </a:r>
            <a:endParaRPr lang="en-US" altLang="zh-TW" sz="2400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775520" y="332656"/>
            <a:ext cx="7239000" cy="63894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活動名稱 </a:t>
            </a:r>
            <a:r>
              <a:rPr lang="en-US" altLang="zh-TW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  <a:endParaRPr lang="zh-TW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847528" y="1556792"/>
            <a:ext cx="7239000" cy="63894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j-lt"/>
                <a:ea typeface="+mj-ea"/>
                <a:cs typeface="+mj-cs"/>
              </a:rPr>
              <a:t>活動時間 </a:t>
            </a:r>
            <a:r>
              <a:rPr lang="en-US" altLang="zh-TW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+mj-lt"/>
                <a:ea typeface="+mj-ea"/>
                <a:cs typeface="+mj-cs"/>
              </a:rPr>
              <a:t>: </a:t>
            </a:r>
            <a:endParaRPr lang="zh-TW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+mj-lt"/>
              <a:ea typeface="+mj-ea"/>
              <a:cs typeface="+mj-cs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2495600" y="2204864"/>
            <a:ext cx="7239000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US" altLang="zh-TW" sz="2400" dirty="0"/>
              <a:t>2013</a:t>
            </a:r>
            <a:r>
              <a:rPr lang="zh-TW" altLang="en-US" sz="2400" dirty="0"/>
              <a:t>年</a:t>
            </a:r>
            <a:r>
              <a:rPr lang="en-US" altLang="zh-TW" sz="2400" dirty="0"/>
              <a:t>10</a:t>
            </a:r>
            <a:r>
              <a:rPr lang="zh-TW" altLang="en-US" sz="2400" dirty="0"/>
              <a:t>月 </a:t>
            </a:r>
            <a:r>
              <a:rPr lang="en-US" altLang="zh-TW" sz="2400" dirty="0" smtClean="0"/>
              <a:t>24</a:t>
            </a:r>
            <a:r>
              <a:rPr lang="zh-TW" altLang="en-US" sz="2400" dirty="0" smtClean="0"/>
              <a:t>日</a:t>
            </a:r>
            <a:r>
              <a:rPr lang="zh-TW" altLang="en-US" sz="2400" dirty="0"/>
              <a:t>至 </a:t>
            </a:r>
            <a:r>
              <a:rPr lang="en-US" altLang="zh-TW" sz="2400" dirty="0"/>
              <a:t>11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30</a:t>
            </a:r>
            <a:r>
              <a:rPr lang="zh-TW" altLang="en-US" sz="3200" dirty="0" smtClean="0"/>
              <a:t>日</a:t>
            </a:r>
            <a:endParaRPr lang="en-US" altLang="zh-TW" sz="3200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altLang="zh-TW" sz="2600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zh-TW" altLang="en-US" sz="26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2567608" y="3356992"/>
            <a:ext cx="6768752" cy="5040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algn="ctr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zh-TW" altLang="en-US" sz="2400" dirty="0" smtClean="0">
                <a:latin typeface="+mj-lt"/>
              </a:rPr>
              <a:t>國立中央大學黑盒子劇場</a:t>
            </a:r>
            <a:endParaRPr lang="en-US" altLang="zh-TW" sz="2400" dirty="0" smtClean="0">
              <a:latin typeface="+mj-lt"/>
            </a:endParaRP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zh-TW" altLang="en-US" sz="2600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1703512" y="3861048"/>
            <a:ext cx="4824536" cy="2880320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zh-TW" altLang="en-US" sz="5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辦理單位 </a:t>
            </a:r>
            <a:r>
              <a:rPr lang="en-US" altLang="zh-TW" sz="59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: </a:t>
            </a:r>
            <a:endParaRPr lang="en-US" altLang="zh-TW" sz="5900" b="1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altLang="zh-TW" sz="2600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zh-TW" altLang="en-US" sz="3800" b="1" dirty="0"/>
              <a:t>指導單位</a:t>
            </a:r>
            <a:r>
              <a:rPr lang="en-US" altLang="zh-TW" sz="3800" b="1" dirty="0"/>
              <a:t>: </a:t>
            </a:r>
            <a:r>
              <a:rPr lang="zh-TW" altLang="en-US" sz="3800" b="1" dirty="0"/>
              <a:t>文化部</a:t>
            </a:r>
            <a:endParaRPr lang="en-US" altLang="zh-TW" sz="3800" b="1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altLang="zh-TW" sz="3800" b="1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zh-TW" altLang="en-US" sz="3800" b="1" dirty="0"/>
              <a:t>主辦單位</a:t>
            </a:r>
            <a:r>
              <a:rPr lang="en-US" altLang="zh-TW" sz="3800" b="1" dirty="0" smtClean="0"/>
              <a:t>:</a:t>
            </a:r>
            <a:r>
              <a:rPr lang="zh-TW" altLang="en-US" sz="3800" b="1" dirty="0" smtClean="0"/>
              <a:t>國立中央大學黑盒子表演藝術中心</a:t>
            </a:r>
            <a:endParaRPr lang="en-US" altLang="zh-TW" sz="3800" b="1" dirty="0" smtClean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altLang="zh-TW" sz="3800" b="1" dirty="0" smtClean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zh-TW" altLang="en-US" sz="3800" b="1" dirty="0" smtClean="0"/>
              <a:t>合辦</a:t>
            </a:r>
            <a:r>
              <a:rPr lang="zh-TW" altLang="en-US" sz="3800" b="1" dirty="0"/>
              <a:t>單位</a:t>
            </a:r>
            <a:r>
              <a:rPr lang="en-US" altLang="zh-TW" sz="3800" b="1" dirty="0"/>
              <a:t>: </a:t>
            </a:r>
            <a:r>
              <a:rPr lang="zh-TW" altLang="en-US" sz="3800" b="1" dirty="0"/>
              <a:t>財團法人國家文化藝術基金會</a:t>
            </a:r>
            <a:endParaRPr lang="en-US" altLang="zh-TW" sz="3800" b="1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altLang="zh-TW" sz="3800" b="1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zh-TW" altLang="en-US" sz="3800" b="1" dirty="0"/>
              <a:t>協辦單位</a:t>
            </a:r>
            <a:r>
              <a:rPr lang="en-US" altLang="zh-TW" sz="3800" b="1" dirty="0"/>
              <a:t>: </a:t>
            </a:r>
            <a:r>
              <a:rPr lang="zh-TW" altLang="en-US" sz="3800" b="1" dirty="0"/>
              <a:t>廣藝基金會 </a:t>
            </a:r>
            <a:endParaRPr lang="en-US" altLang="zh-TW" sz="3800" b="1" dirty="0"/>
          </a:p>
        </p:txBody>
      </p:sp>
      <p:pic>
        <p:nvPicPr>
          <p:cNvPr id="9" name="圖片 8" descr="906813_603185413044045_1108175727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00056" y="4581128"/>
            <a:ext cx="2843808" cy="189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2543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359696" y="1628801"/>
            <a:ext cx="22322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</a:t>
            </a:r>
            <a:r>
              <a:rPr lang="zh-TW" altLang="en-US" sz="2000" dirty="0">
                <a:latin typeface="+mn-ea"/>
              </a:rPr>
              <a:t>活動緣起</a:t>
            </a:r>
            <a:endParaRPr lang="en-US" altLang="zh-TW" sz="2000" dirty="0">
              <a:latin typeface="+mn-e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en-US" altLang="zh-TW" sz="2000" dirty="0">
                <a:latin typeface="+mn-ea"/>
              </a:rPr>
              <a:t> </a:t>
            </a:r>
            <a:r>
              <a:rPr lang="zh-TW" altLang="en-US" sz="2000" dirty="0">
                <a:latin typeface="+mn-ea"/>
              </a:rPr>
              <a:t>活動簡要</a:t>
            </a:r>
            <a:endParaRPr lang="en-US" altLang="zh-TW" sz="2000" dirty="0">
              <a:latin typeface="+mn-e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latin typeface="+mn-ea"/>
              </a:rPr>
              <a:t> 活動對象</a:t>
            </a:r>
            <a:endParaRPr lang="en-US" altLang="zh-TW" sz="2000" dirty="0">
              <a:latin typeface="+mn-e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latin typeface="+mn-ea"/>
              </a:rPr>
              <a:t> 活動目的</a:t>
            </a:r>
            <a:endParaRPr lang="en-US" altLang="zh-TW" sz="2000" dirty="0">
              <a:latin typeface="+mn-ea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7176120" y="1484785"/>
            <a:ext cx="18722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推廣目標</a:t>
            </a:r>
            <a:endParaRPr lang="en-US" altLang="zh-TW" sz="2000" dirty="0">
              <a:ea typeface="華康中圓體(P)" pitchFamily="34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宣傳策略</a:t>
            </a:r>
            <a:endParaRPr lang="en-US" altLang="zh-TW" sz="2000" dirty="0">
              <a:ea typeface="華康中圓體(P)" pitchFamily="34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宣傳效益 </a:t>
            </a:r>
            <a:r>
              <a:rPr lang="en-US" altLang="zh-TW" sz="2000" dirty="0">
                <a:ea typeface="華康中圓體(P)" pitchFamily="34" charset="-120"/>
              </a:rPr>
              <a:t> 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7248128" y="3212977"/>
            <a:ext cx="14782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執行期程</a:t>
            </a:r>
            <a:endParaRPr lang="en-US" altLang="zh-TW" sz="2000" dirty="0">
              <a:ea typeface="華康中圓體(P)" pitchFamily="34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執行人員</a:t>
            </a:r>
            <a:endParaRPr lang="en-US" altLang="zh-TW" sz="2000" dirty="0">
              <a:ea typeface="華康中圓體(P)" pitchFamily="34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宣傳預算</a:t>
            </a: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7464152" y="4869160"/>
            <a:ext cx="1800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應變措施</a:t>
            </a:r>
            <a:endParaRPr lang="en-US" altLang="zh-TW" sz="2000" dirty="0">
              <a:ea typeface="華康中圓體(P)" pitchFamily="34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en-US" altLang="zh-TW" sz="2000" dirty="0">
                <a:ea typeface="華康中圓體(P)" pitchFamily="34" charset="-120"/>
              </a:rPr>
              <a:t> </a:t>
            </a:r>
            <a:r>
              <a:rPr lang="zh-TW" altLang="en-US" sz="2000" dirty="0">
                <a:ea typeface="華康中圓體(P)" pitchFamily="34" charset="-120"/>
              </a:rPr>
              <a:t>附件</a:t>
            </a:r>
            <a:endParaRPr lang="en-US" altLang="zh-TW" sz="2000" dirty="0">
              <a:ea typeface="華康中圓體(P)" pitchFamily="34" charset="-120"/>
            </a:endParaRPr>
          </a:p>
        </p:txBody>
      </p:sp>
      <p:sp>
        <p:nvSpPr>
          <p:cNvPr id="17" name="按鈕形 16"/>
          <p:cNvSpPr/>
          <p:nvPr/>
        </p:nvSpPr>
        <p:spPr>
          <a:xfrm>
            <a:off x="2063552" y="620688"/>
            <a:ext cx="2232248" cy="792088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重要摘要</a:t>
            </a:r>
            <a:endParaRPr lang="zh-TW" altLang="en-US" sz="3200" b="1" dirty="0"/>
          </a:p>
        </p:txBody>
      </p:sp>
      <p:sp>
        <p:nvSpPr>
          <p:cNvPr id="19" name="Text Box 34"/>
          <p:cNvSpPr txBox="1">
            <a:spLocks noChangeArrowheads="1"/>
          </p:cNvSpPr>
          <p:nvPr/>
        </p:nvSpPr>
        <p:spPr bwMode="auto">
          <a:xfrm>
            <a:off x="3503712" y="4509120"/>
            <a:ext cx="223224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</a:t>
            </a:r>
            <a:r>
              <a:rPr lang="zh-TW" altLang="en-US" sz="2000" dirty="0">
                <a:latin typeface="+mj-ea"/>
                <a:ea typeface="+mj-ea"/>
              </a:rPr>
              <a:t>藝術節活動規劃</a:t>
            </a:r>
            <a:endParaRPr lang="en-US" altLang="zh-TW" sz="2000" dirty="0">
              <a:latin typeface="+mj-ea"/>
              <a:ea typeface="+mj-e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en-US" altLang="zh-TW" sz="2000" dirty="0">
                <a:latin typeface="+mj-ea"/>
                <a:ea typeface="+mj-ea"/>
              </a:rPr>
              <a:t> </a:t>
            </a:r>
            <a:r>
              <a:rPr lang="zh-TW" altLang="en-US" sz="2000" dirty="0">
                <a:latin typeface="+mj-ea"/>
                <a:ea typeface="+mj-ea"/>
              </a:rPr>
              <a:t>表演團隊</a:t>
            </a:r>
            <a:endParaRPr lang="en-US" altLang="zh-TW" sz="2000" dirty="0">
              <a:latin typeface="+mj-ea"/>
              <a:ea typeface="+mj-e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latin typeface="+mj-ea"/>
                <a:ea typeface="+mj-ea"/>
              </a:rPr>
              <a:t> 票價制定</a:t>
            </a:r>
            <a:endParaRPr lang="en-US" altLang="zh-TW" sz="2000" dirty="0">
              <a:latin typeface="+mj-ea"/>
              <a:ea typeface="+mj-e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latin typeface="+mj-ea"/>
                <a:ea typeface="+mj-ea"/>
              </a:rPr>
              <a:t> 主視覺設計</a:t>
            </a:r>
            <a:endParaRPr lang="en-US" altLang="zh-TW" sz="2000" dirty="0">
              <a:latin typeface="+mj-ea"/>
              <a:ea typeface="+mj-e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latin typeface="+mj-ea"/>
                <a:ea typeface="+mj-ea"/>
              </a:rPr>
              <a:t> 藝術節展演時程</a:t>
            </a:r>
            <a:endParaRPr lang="en-US" altLang="zh-TW" sz="2000" dirty="0">
              <a:latin typeface="+mj-ea"/>
              <a:ea typeface="+mj-ea"/>
            </a:endParaRPr>
          </a:p>
        </p:txBody>
      </p:sp>
      <p:sp>
        <p:nvSpPr>
          <p:cNvPr id="10" name="標題 1"/>
          <p:cNvSpPr>
            <a:spLocks noGrp="1"/>
          </p:cNvSpPr>
          <p:nvPr>
            <p:ph type="title"/>
          </p:nvPr>
        </p:nvSpPr>
        <p:spPr>
          <a:xfrm>
            <a:off x="2423592" y="1988840"/>
            <a:ext cx="720080" cy="79208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zh-TW" altLang="en-US" sz="6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壹</a:t>
            </a:r>
          </a:p>
        </p:txBody>
      </p:sp>
      <p:sp>
        <p:nvSpPr>
          <p:cNvPr id="12" name="標題 1"/>
          <p:cNvSpPr txBox="1">
            <a:spLocks/>
          </p:cNvSpPr>
          <p:nvPr/>
        </p:nvSpPr>
        <p:spPr>
          <a:xfrm>
            <a:off x="6528048" y="4941168"/>
            <a:ext cx="720080" cy="79208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陸</a:t>
            </a: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2567608" y="4797152"/>
            <a:ext cx="720080" cy="79208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叄</a:t>
            </a: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2783632" y="3356992"/>
            <a:ext cx="720080" cy="79208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貳</a:t>
            </a:r>
          </a:p>
        </p:txBody>
      </p:sp>
      <p:sp>
        <p:nvSpPr>
          <p:cNvPr id="15" name="標題 1"/>
          <p:cNvSpPr txBox="1">
            <a:spLocks/>
          </p:cNvSpPr>
          <p:nvPr/>
        </p:nvSpPr>
        <p:spPr>
          <a:xfrm>
            <a:off x="6096000" y="1628800"/>
            <a:ext cx="720080" cy="79208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肆</a:t>
            </a:r>
          </a:p>
        </p:txBody>
      </p:sp>
      <p:sp>
        <p:nvSpPr>
          <p:cNvPr id="18" name="標題 1"/>
          <p:cNvSpPr txBox="1">
            <a:spLocks/>
          </p:cNvSpPr>
          <p:nvPr/>
        </p:nvSpPr>
        <p:spPr>
          <a:xfrm>
            <a:off x="6240016" y="3356992"/>
            <a:ext cx="720080" cy="79208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伍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3863752" y="3068961"/>
            <a:ext cx="22322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情勢分析</a:t>
            </a:r>
            <a:endParaRPr lang="en-US" altLang="zh-TW" sz="2000" dirty="0">
              <a:ea typeface="華康中圓體(P)" pitchFamily="34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活動訴求</a:t>
            </a:r>
            <a:endParaRPr lang="en-US" altLang="zh-TW" sz="2000" dirty="0">
              <a:ea typeface="華康中圓體(P)" pitchFamily="34" charset="-12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l"/>
            </a:pPr>
            <a:r>
              <a:rPr lang="zh-TW" altLang="en-US" sz="2000" dirty="0">
                <a:ea typeface="華康中圓體(P)" pitchFamily="34" charset="-120"/>
              </a:rPr>
              <a:t> 策略分析</a:t>
            </a:r>
            <a:endParaRPr lang="en-US" altLang="zh-TW" sz="2000" dirty="0">
              <a:ea typeface="華康中圓體(P)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925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2564904"/>
            <a:ext cx="8172400" cy="172819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altLang="zh-TW" dirty="0" smtClean="0"/>
              <a:t>                 .</a:t>
            </a:r>
            <a:endParaRPr lang="zh-TW" altLang="en-US" dirty="0"/>
          </a:p>
        </p:txBody>
      </p:sp>
      <p:pic>
        <p:nvPicPr>
          <p:cNvPr id="4" name="圖片 3" descr="破殼藝術節CI-03.jpg"/>
          <p:cNvPicPr>
            <a:picLocks noChangeAspect="1"/>
          </p:cNvPicPr>
          <p:nvPr/>
        </p:nvPicPr>
        <p:blipFill>
          <a:blip r:embed="rId2" cstate="print"/>
          <a:srcRect l="18983" t="30397" r="11769" b="39153"/>
          <a:stretch>
            <a:fillRect/>
          </a:stretch>
        </p:blipFill>
        <p:spPr>
          <a:xfrm>
            <a:off x="3863752" y="2492897"/>
            <a:ext cx="2520280" cy="1821441"/>
          </a:xfrm>
          <a:prstGeom prst="rect">
            <a:avLst/>
          </a:prstGeo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5159897" y="3212976"/>
            <a:ext cx="1080121" cy="99111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壹</a:t>
            </a:r>
          </a:p>
        </p:txBody>
      </p:sp>
    </p:spTree>
    <p:extLst>
      <p:ext uri="{BB962C8B-B14F-4D97-AF65-F5344CB8AC3E}">
        <p14:creationId xmlns:p14="http://schemas.microsoft.com/office/powerpoint/2010/main" val="320892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67808" y="764704"/>
            <a:ext cx="3096344" cy="626328"/>
          </a:xfrm>
        </p:spPr>
        <p:txBody>
          <a:bodyPr>
            <a:normAutofit fontScale="90000"/>
          </a:bodyPr>
          <a:lstStyle/>
          <a:p>
            <a:r>
              <a:rPr lang="zh-TW" altLang="en-US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活動緣起</a:t>
            </a:r>
            <a:endParaRPr lang="zh-TW" altLang="en-US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19536" y="1484784"/>
            <a:ext cx="7416824" cy="48965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sz="2000" dirty="0">
                <a:latin typeface="+mn-ea"/>
              </a:rPr>
              <a:t>     以理工科系為名的中央大學，在前校長蔣偉寧的支持與周慧玲教授的推動下，於 </a:t>
            </a:r>
            <a:r>
              <a:rPr lang="en-US" altLang="zh-TW" sz="2000" dirty="0">
                <a:latin typeface="+mn-ea"/>
              </a:rPr>
              <a:t>2011</a:t>
            </a:r>
            <a:r>
              <a:rPr lang="zh-TW" altLang="en-US" sz="2000" dirty="0">
                <a:latin typeface="+mn-ea"/>
              </a:rPr>
              <a:t>年大舉興建專業的「黑盒子劇場」，以</a:t>
            </a:r>
            <a:r>
              <a:rPr kumimoji="1" lang="zh-TW" altLang="zh-TW" sz="2000" dirty="0">
                <a:latin typeface="+mn-ea"/>
                <a:cs typeface="Times New Roman" pitchFamily="18" charset="0"/>
              </a:rPr>
              <a:t>表演藝術「破殼育成」之大纛，透過「文創、教學、研究」三大核心戰略，多元綜效地經營此一專業表演藝術展演空間，戮力擘畫「桃竹苗表演藝術文創產業」之版圖。</a:t>
            </a:r>
            <a:endParaRPr lang="en-US" altLang="zh-TW" sz="2000" dirty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r>
              <a:rPr lang="zh-TW" altLang="en-US" sz="2000" dirty="0">
                <a:latin typeface="+mn-ea"/>
              </a:rPr>
              <a:t>    </a:t>
            </a:r>
            <a:r>
              <a:rPr lang="en-US" altLang="zh-TW" sz="2000" dirty="0">
                <a:latin typeface="+mn-ea"/>
              </a:rPr>
              <a:t>2012</a:t>
            </a:r>
            <a:r>
              <a:rPr lang="zh-TW" altLang="en-US" sz="2000" dirty="0">
                <a:latin typeface="+mn-ea"/>
              </a:rPr>
              <a:t>落成起，</a:t>
            </a:r>
            <a:r>
              <a:rPr lang="zh-TW" altLang="zh-TW" sz="2000" dirty="0">
                <a:latin typeface="+mn-ea"/>
              </a:rPr>
              <a:t>每年秋冬之際</a:t>
            </a:r>
            <a:r>
              <a:rPr lang="zh-TW" altLang="en-US" sz="2000" dirty="0">
                <a:latin typeface="+mn-ea"/>
              </a:rPr>
              <a:t>，</a:t>
            </a:r>
            <a:r>
              <a:rPr lang="zh-TW" altLang="zh-TW" sz="2000" dirty="0">
                <a:latin typeface="+mn-ea"/>
              </a:rPr>
              <a:t>中大</a:t>
            </a:r>
            <a:r>
              <a:rPr lang="zh-TW" altLang="en-US" sz="2000" dirty="0">
                <a:latin typeface="+mn-ea"/>
              </a:rPr>
              <a:t>將舉辦</a:t>
            </a:r>
            <a:r>
              <a:rPr lang="zh-TW" altLang="zh-TW" sz="2000" dirty="0">
                <a:latin typeface="+mn-ea"/>
              </a:rPr>
              <a:t>以破殼育成為主題</a:t>
            </a:r>
            <a:r>
              <a:rPr lang="zh-TW" altLang="en-US" sz="2000" dirty="0">
                <a:latin typeface="+mn-ea"/>
              </a:rPr>
              <a:t>的「破殼藝術節」</a:t>
            </a:r>
            <a:r>
              <a:rPr lang="zh-TW" altLang="zh-TW" sz="2000" dirty="0">
                <a:latin typeface="+mn-ea"/>
              </a:rPr>
              <a:t>，</a:t>
            </a:r>
            <a:r>
              <a:rPr lang="en-US" altLang="zh-TW" sz="2000" dirty="0">
                <a:latin typeface="+mn-ea"/>
              </a:rPr>
              <a:t> </a:t>
            </a:r>
            <a:r>
              <a:rPr lang="zh-TW" altLang="en-US" sz="2000" dirty="0">
                <a:latin typeface="+mn-ea"/>
              </a:rPr>
              <a:t>極開發</a:t>
            </a:r>
            <a:r>
              <a:rPr lang="zh-TW" altLang="zh-TW" sz="2000" dirty="0">
                <a:latin typeface="+mn-ea"/>
              </a:rPr>
              <a:t>尋找國內創作新秀，</a:t>
            </a:r>
            <a:r>
              <a:rPr lang="en-US" altLang="zh-TW" sz="2000" dirty="0">
                <a:latin typeface="+mn-ea"/>
              </a:rPr>
              <a:t> </a:t>
            </a:r>
            <a:r>
              <a:rPr lang="zh-TW" altLang="zh-TW" sz="2000" dirty="0">
                <a:latin typeface="+mn-ea"/>
              </a:rPr>
              <a:t>慎選堅實的創作種子，提供環境與資源，透過邀請製作方式，在中大的</a:t>
            </a:r>
            <a:r>
              <a:rPr lang="zh-TW" altLang="en-US" sz="2000" dirty="0">
                <a:latin typeface="+mn-ea"/>
              </a:rPr>
              <a:t>黑盒子</a:t>
            </a:r>
            <a:r>
              <a:rPr lang="zh-TW" altLang="zh-TW" sz="2000" dirty="0">
                <a:latin typeface="+mn-ea"/>
              </a:rPr>
              <a:t>劇場裡，媒合育成新一代的表演藝術作品，</a:t>
            </a:r>
            <a:r>
              <a:rPr lang="zh-TW" altLang="en-US" sz="2000" dirty="0">
                <a:latin typeface="+mn-ea"/>
              </a:rPr>
              <a:t>由中大在地所發展的文創產業，將會帶來中壢未來藝文新風貌</a:t>
            </a:r>
            <a:r>
              <a:rPr lang="zh-TW" altLang="zh-TW" sz="2000" dirty="0">
                <a:latin typeface="+mn-ea"/>
              </a:rPr>
              <a:t>。</a:t>
            </a:r>
            <a:endParaRPr lang="en-US" altLang="zh-TW" sz="2000" dirty="0">
              <a:latin typeface="+mn-ea"/>
            </a:endParaRPr>
          </a:p>
          <a:p>
            <a:pPr>
              <a:lnSpc>
                <a:spcPct val="150000"/>
              </a:lnSpc>
              <a:buNone/>
            </a:pPr>
            <a:endParaRPr lang="zh-TW" altLang="zh-TW" sz="1600" dirty="0">
              <a:latin typeface="+mn-ea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2532111" y="737074"/>
            <a:ext cx="720080" cy="792088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endParaRPr lang="zh-TW" alt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87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12740" y="1393392"/>
            <a:ext cx="6984776" cy="1171512"/>
          </a:xfrm>
          <a:ln w="3175" cmpd="thickThin">
            <a:solidFill>
              <a:srgbClr val="C00000"/>
            </a:solidFill>
            <a:prstDash val="solid"/>
            <a:beve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000" dirty="0">
                <a:latin typeface="+mn-ea"/>
              </a:rPr>
              <a:t>首要</a:t>
            </a:r>
            <a:r>
              <a:rPr lang="en-US" altLang="zh-TW" sz="2000" dirty="0">
                <a:latin typeface="+mn-ea"/>
              </a:rPr>
              <a:t>TA : </a:t>
            </a:r>
            <a:r>
              <a:rPr lang="zh-TW" altLang="en-US" sz="2000" dirty="0">
                <a:latin typeface="+mn-ea"/>
              </a:rPr>
              <a:t>中央大學師生 </a:t>
            </a:r>
            <a:endParaRPr lang="en-US" altLang="zh-TW" sz="2000" dirty="0">
              <a:latin typeface="+mn-ea"/>
            </a:endParaRPr>
          </a:p>
          <a:p>
            <a:pPr>
              <a:buNone/>
            </a:pPr>
            <a:r>
              <a:rPr lang="zh-TW" altLang="en-US" sz="2000" dirty="0">
                <a:latin typeface="+mn-ea"/>
              </a:rPr>
              <a:t>次要</a:t>
            </a:r>
            <a:r>
              <a:rPr lang="en-US" altLang="zh-TW" sz="2000" dirty="0">
                <a:latin typeface="+mn-ea"/>
              </a:rPr>
              <a:t>TA : </a:t>
            </a:r>
            <a:r>
              <a:rPr lang="zh-TW" altLang="en-US" sz="2000" dirty="0">
                <a:latin typeface="+mn-ea"/>
              </a:rPr>
              <a:t>桃園中壢區域之大學師生 </a:t>
            </a:r>
            <a:endParaRPr lang="en-US" altLang="zh-TW" sz="2000" dirty="0">
              <a:latin typeface="+mn-ea"/>
            </a:endParaRPr>
          </a:p>
          <a:p>
            <a:pPr>
              <a:buNone/>
            </a:pPr>
            <a:r>
              <a:rPr lang="zh-TW" altLang="en-US" sz="2000" dirty="0">
                <a:latin typeface="+mn-ea"/>
              </a:rPr>
              <a:t>次要</a:t>
            </a:r>
            <a:r>
              <a:rPr lang="en-US" altLang="zh-TW" sz="2000" dirty="0">
                <a:latin typeface="+mn-ea"/>
              </a:rPr>
              <a:t>TA :</a:t>
            </a:r>
            <a:r>
              <a:rPr lang="zh-TW" altLang="en-US" sz="2000" dirty="0">
                <a:latin typeface="+mn-ea"/>
              </a:rPr>
              <a:t>中壢區域培養喜愛表演藝術之大眾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063552" y="3068960"/>
            <a:ext cx="7239000" cy="1800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zh-TW" altLang="en-US" sz="2000" b="1" dirty="0">
                <a:latin typeface="+mn-ea"/>
              </a:rPr>
              <a:t>內部目標 </a:t>
            </a:r>
            <a:r>
              <a:rPr lang="en-US" altLang="zh-TW" sz="2000" dirty="0">
                <a:latin typeface="+mn-ea"/>
              </a:rPr>
              <a:t>: 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en-US" altLang="zh-TW" sz="2000" dirty="0">
                <a:latin typeface="+mn-ea"/>
              </a:rPr>
              <a:t>     </a:t>
            </a:r>
            <a:r>
              <a:rPr lang="zh-TW" altLang="en-US" sz="2000" dirty="0">
                <a:latin typeface="+mn-ea"/>
              </a:rPr>
              <a:t>提昇黑盒子</a:t>
            </a:r>
            <a:r>
              <a:rPr lang="en-US" altLang="zh-TW" sz="2000" dirty="0">
                <a:latin typeface="+mn-ea"/>
              </a:rPr>
              <a:t>(</a:t>
            </a:r>
            <a:r>
              <a:rPr lang="zh-TW" altLang="en-US" sz="2000" dirty="0">
                <a:latin typeface="+mn-ea"/>
              </a:rPr>
              <a:t>主辦單位</a:t>
            </a:r>
            <a:r>
              <a:rPr lang="en-US" altLang="zh-TW" sz="2000" dirty="0">
                <a:latin typeface="+mn-ea"/>
              </a:rPr>
              <a:t>)</a:t>
            </a:r>
            <a:r>
              <a:rPr lang="zh-TW" altLang="en-US" sz="2000" dirty="0">
                <a:latin typeface="+mn-ea"/>
              </a:rPr>
              <a:t>之形象，藝術節活動符合黑盒子表藝中心「實驗劇場、專業管理、破殼育成」的計劃理念。透過本次活動，凝聚中壢區大眾對中央大學藝文成長的向心力，同時向外行銷中壢地區的文創產業</a:t>
            </a:r>
            <a:endParaRPr lang="en-US" altLang="zh-TW" sz="2000" dirty="0">
              <a:latin typeface="+mn-ea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1991544" y="4725144"/>
            <a:ext cx="7239000" cy="1944216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zh-TW" altLang="en-US" sz="2200" b="1" dirty="0">
                <a:latin typeface="+mj-ea"/>
                <a:ea typeface="+mj-ea"/>
              </a:rPr>
              <a:t>外部目標 </a:t>
            </a:r>
            <a:r>
              <a:rPr lang="en-US" altLang="zh-TW" sz="2200" b="1" dirty="0">
                <a:latin typeface="+mj-ea"/>
                <a:ea typeface="+mj-ea"/>
              </a:rPr>
              <a:t>: </a:t>
            </a:r>
          </a:p>
          <a:p>
            <a:pPr marL="514350" indent="-514350">
              <a:spcBef>
                <a:spcPts val="600"/>
              </a:spcBef>
              <a:buClr>
                <a:srgbClr val="C00000"/>
              </a:buClr>
              <a:buSzPct val="73000"/>
              <a:buFont typeface="Wingdings" pitchFamily="2" charset="2"/>
              <a:buChar char="p"/>
            </a:pPr>
            <a:r>
              <a:rPr lang="zh-TW" altLang="en-US" sz="2200" dirty="0">
                <a:latin typeface="+mj-ea"/>
                <a:ea typeface="+mj-ea"/>
              </a:rPr>
              <a:t>提昇鄉民的藝文涵養，亦藉由活動提昇黑盒子知名度。</a:t>
            </a:r>
            <a:endParaRPr lang="en-US" altLang="zh-TW" sz="2200" dirty="0">
              <a:latin typeface="+mj-ea"/>
              <a:ea typeface="+mj-ea"/>
            </a:endParaRPr>
          </a:p>
          <a:p>
            <a:pPr marL="514350" indent="-514350">
              <a:spcBef>
                <a:spcPts val="600"/>
              </a:spcBef>
              <a:buClr>
                <a:srgbClr val="C00000"/>
              </a:buClr>
              <a:buSzPct val="73000"/>
              <a:buFont typeface="Wingdings" pitchFamily="2" charset="2"/>
              <a:buChar char="p"/>
            </a:pPr>
            <a:r>
              <a:rPr lang="zh-TW" altLang="en-US" sz="2200" dirty="0">
                <a:latin typeface="+mj-ea"/>
                <a:ea typeface="+mj-ea"/>
              </a:rPr>
              <a:t>提供一個老少咸宜的娛樂活動，同時藉此聯絡鄉民感情</a:t>
            </a:r>
            <a:r>
              <a:rPr lang="zh-TW" altLang="en-US" sz="2200" b="1" dirty="0">
                <a:latin typeface="+mj-ea"/>
                <a:ea typeface="+mj-ea"/>
              </a:rPr>
              <a:t>。</a:t>
            </a:r>
            <a:endParaRPr lang="en-US" altLang="zh-TW" sz="2200" b="1" dirty="0">
              <a:latin typeface="+mj-ea"/>
              <a:ea typeface="+mj-ea"/>
            </a:endParaRPr>
          </a:p>
          <a:p>
            <a:pPr marL="514350" indent="-514350">
              <a:spcBef>
                <a:spcPts val="600"/>
              </a:spcBef>
              <a:buClr>
                <a:srgbClr val="C00000"/>
              </a:buClr>
              <a:buSzPct val="73000"/>
              <a:buFont typeface="Wingdings" pitchFamily="2" charset="2"/>
              <a:buChar char="p"/>
            </a:pPr>
            <a:r>
              <a:rPr lang="zh-TW" altLang="en-US" sz="2200" dirty="0">
                <a:latin typeface="+mj-ea"/>
                <a:ea typeface="+mj-ea"/>
              </a:rPr>
              <a:t>活絡地方文創產業，帶動地方與中央大學文創市場的發展，亦讓地方鄉民感受中央大學的之美。</a:t>
            </a:r>
            <a:endParaRPr lang="en-US" altLang="zh-TW" sz="2200" dirty="0">
              <a:latin typeface="+mj-ea"/>
              <a:ea typeface="+mj-ea"/>
            </a:endParaRPr>
          </a:p>
          <a:p>
            <a:pPr marL="514350" indent="-514350">
              <a:spcBef>
                <a:spcPts val="600"/>
              </a:spcBef>
              <a:buClr>
                <a:schemeClr val="tx2"/>
              </a:buClr>
              <a:buSzPct val="73000"/>
              <a:buFont typeface="+mj-lt"/>
              <a:buAutoNum type="circleNumWdWhitePlain"/>
            </a:pPr>
            <a:endParaRPr lang="en-US" altLang="zh-TW" sz="2000" dirty="0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655840" y="764705"/>
            <a:ext cx="2098576" cy="582785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活動對象</a:t>
            </a: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4655840" y="2564905"/>
            <a:ext cx="2098576" cy="582785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活動目的</a:t>
            </a:r>
          </a:p>
        </p:txBody>
      </p:sp>
    </p:spTree>
    <p:extLst>
      <p:ext uri="{BB962C8B-B14F-4D97-AF65-F5344CB8AC3E}">
        <p14:creationId xmlns:p14="http://schemas.microsoft.com/office/powerpoint/2010/main" val="132514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1524000" y="2564904"/>
            <a:ext cx="8172400" cy="172819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45720" tIns="0" rIns="45720" bIns="0" anchor="b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zh-TW" sz="3800" b="1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</a:rPr>
              <a:t>                 .</a:t>
            </a:r>
            <a:endParaRPr lang="zh-TW" altLang="en-US" sz="38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</a:endParaRPr>
          </a:p>
        </p:txBody>
      </p:sp>
      <p:pic>
        <p:nvPicPr>
          <p:cNvPr id="5" name="圖片 4" descr="破殼藝術節CI-03.jpg"/>
          <p:cNvPicPr>
            <a:picLocks noChangeAspect="1"/>
          </p:cNvPicPr>
          <p:nvPr/>
        </p:nvPicPr>
        <p:blipFill>
          <a:blip r:embed="rId2" cstate="print"/>
          <a:srcRect l="18983" t="30397" r="11769" b="39153"/>
          <a:stretch>
            <a:fillRect/>
          </a:stretch>
        </p:blipFill>
        <p:spPr>
          <a:xfrm>
            <a:off x="3863752" y="2492897"/>
            <a:ext cx="2520280" cy="1821441"/>
          </a:xfrm>
          <a:prstGeom prst="rect">
            <a:avLst/>
          </a:prstGeom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5159896" y="3212976"/>
            <a:ext cx="1080120" cy="1008112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ea typeface="+mj-ea"/>
                <a:cs typeface="+mj-cs"/>
              </a:rPr>
              <a:t>貳</a:t>
            </a:r>
          </a:p>
        </p:txBody>
      </p:sp>
    </p:spTree>
    <p:extLst>
      <p:ext uri="{BB962C8B-B14F-4D97-AF65-F5344CB8AC3E}">
        <p14:creationId xmlns:p14="http://schemas.microsoft.com/office/powerpoint/2010/main" val="196095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47528" y="1772816"/>
            <a:ext cx="7455024" cy="4896544"/>
          </a:xfrm>
          <a:ln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lvl="0">
              <a:buNone/>
              <a:defRPr/>
            </a:pP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外部環境</a:t>
            </a:r>
            <a:endParaRPr lang="en-US" altLang="zh-TW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zh-TW" altLang="en-US" sz="2000" spc="30" dirty="0">
                <a:latin typeface="+mj-ea"/>
              </a:rPr>
              <a:t>桃園中壢地區，共有二座中型與二座大型公有藝文展演區，近年來桃園縣政府以極力推廣表演藝術之普及為目的，希望能藉此提升文化水準。地理環境上，桃園離台北僅 </a:t>
            </a:r>
            <a:r>
              <a:rPr lang="en-US" altLang="zh-TW" sz="2000" spc="30" dirty="0">
                <a:latin typeface="+mj-ea"/>
              </a:rPr>
              <a:t>40</a:t>
            </a:r>
            <a:r>
              <a:rPr lang="zh-TW" altLang="en-US" sz="2000" spc="30" dirty="0">
                <a:latin typeface="+mj-ea"/>
              </a:rPr>
              <a:t>分鐘車程，處地利之便，冀希吸引表演藝術團體於台北以南之桃園中壢區域做展演，讓桃園中壢每個月平均 舉辦</a:t>
            </a:r>
            <a:r>
              <a:rPr lang="en-US" altLang="zh-TW" sz="2000" spc="30" dirty="0">
                <a:latin typeface="+mj-ea"/>
              </a:rPr>
              <a:t>30</a:t>
            </a:r>
            <a:r>
              <a:rPr lang="zh-TW" altLang="en-US" sz="2000" spc="30" dirty="0">
                <a:latin typeface="+mj-ea"/>
              </a:rPr>
              <a:t>場藝文活動，每個月吸引超過</a:t>
            </a:r>
            <a:r>
              <a:rPr lang="en-US" altLang="zh-TW" sz="2000" spc="30" dirty="0">
                <a:latin typeface="+mj-ea"/>
              </a:rPr>
              <a:t>30,000</a:t>
            </a:r>
            <a:r>
              <a:rPr lang="zh-TW" altLang="en-US" sz="2000" spc="30" dirty="0">
                <a:latin typeface="+mj-ea"/>
              </a:rPr>
              <a:t>人次參與。</a:t>
            </a:r>
            <a:endParaRPr lang="en-US" altLang="zh-TW" sz="2000" spc="30" dirty="0">
              <a:latin typeface="+mj-ea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zh-TW" sz="1800" spc="30" dirty="0">
                <a:latin typeface="+mj-ea"/>
              </a:rPr>
              <a:t> </a:t>
            </a:r>
            <a:r>
              <a:rPr lang="zh-TW" altLang="en-US" sz="2000" spc="30" dirty="0">
                <a:latin typeface="+mj-ea"/>
              </a:rPr>
              <a:t>俯瞰桃園中壢大學區</a:t>
            </a:r>
            <a:r>
              <a:rPr lang="en-US" altLang="zh-TW" sz="2000" spc="30" dirty="0">
                <a:latin typeface="+mj-ea"/>
              </a:rPr>
              <a:t>: </a:t>
            </a:r>
            <a:r>
              <a:rPr lang="en-US" altLang="zh-TW" sz="2000" spc="30" dirty="0">
                <a:latin typeface="+mn-ea"/>
              </a:rPr>
              <a:t>5</a:t>
            </a:r>
            <a:r>
              <a:rPr lang="zh-TW" altLang="en-US" sz="2000" spc="30" dirty="0">
                <a:latin typeface="+mn-ea"/>
              </a:rPr>
              <a:t>所一般大學</a:t>
            </a:r>
            <a:r>
              <a:rPr lang="en-US" altLang="zh-TW" sz="2000" spc="30" dirty="0">
                <a:latin typeface="+mn-ea"/>
              </a:rPr>
              <a:t>+4</a:t>
            </a:r>
            <a:r>
              <a:rPr lang="zh-TW" altLang="en-US" sz="2000" spc="30" dirty="0">
                <a:latin typeface="+mn-ea"/>
              </a:rPr>
              <a:t>所科技大學</a:t>
            </a:r>
            <a:r>
              <a:rPr lang="en-US" altLang="zh-TW" sz="2000" spc="30" dirty="0">
                <a:latin typeface="+mn-ea"/>
              </a:rPr>
              <a:t>+2</a:t>
            </a:r>
            <a:r>
              <a:rPr lang="zh-TW" altLang="en-US" sz="2000" spc="30" dirty="0">
                <a:latin typeface="+mn-ea"/>
              </a:rPr>
              <a:t>所大學分校</a:t>
            </a:r>
            <a:r>
              <a:rPr lang="en-US" altLang="zh-TW" sz="2000" spc="30" dirty="0">
                <a:latin typeface="+mn-ea"/>
              </a:rPr>
              <a:t>+1</a:t>
            </a:r>
            <a:r>
              <a:rPr lang="zh-TW" altLang="en-US" sz="2000" spc="30" dirty="0">
                <a:latin typeface="+mn-ea"/>
              </a:rPr>
              <a:t>所特殊大學。</a:t>
            </a:r>
            <a:r>
              <a:rPr lang="en-US" altLang="zh-TW" sz="2000" spc="30" dirty="0">
                <a:latin typeface="+mn-ea"/>
              </a:rPr>
              <a:t>7</a:t>
            </a:r>
            <a:r>
              <a:rPr lang="zh-TW" altLang="en-US" sz="2000" spc="30" dirty="0">
                <a:latin typeface="+mn-ea"/>
              </a:rPr>
              <a:t>成大學均以理工技術聞名，近年來各大學逐漸重視人文藝術對學子身心分展之重要性，進而設立藝文中心。然而，大</a:t>
            </a:r>
            <a:r>
              <a:rPr lang="zh-TW" altLang="en-US" sz="2000" spc="30" dirty="0">
                <a:latin typeface="+mj-ea"/>
              </a:rPr>
              <a:t>桃園地區學子參與藝文活動展演仍有相當大的進歩空間。</a:t>
            </a:r>
            <a:endParaRPr lang="en-US" altLang="zh-TW" sz="2000" spc="30" dirty="0">
              <a:latin typeface="+mj-ea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847528" y="836712"/>
          <a:ext cx="5184576" cy="82296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1224136"/>
                <a:gridCol w="945410"/>
                <a:gridCol w="1340013"/>
                <a:gridCol w="1675017"/>
              </a:tblGrid>
              <a:tr h="7509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桃園館演藝</a:t>
                      </a:r>
                      <a:r>
                        <a:rPr lang="zh-TW" altLang="en-US" sz="1200" dirty="0" smtClean="0"/>
                        <a:t>廳</a:t>
                      </a:r>
                      <a:endParaRPr lang="en-US" altLang="zh-TW" sz="1200" dirty="0" smtClean="0"/>
                    </a:p>
                    <a:p>
                      <a:pPr algn="ctr"/>
                      <a:r>
                        <a:rPr lang="en-US" altLang="zh-TW" sz="1200" dirty="0" smtClean="0"/>
                        <a:t>(</a:t>
                      </a:r>
                      <a:r>
                        <a:rPr lang="en-US" altLang="zh-TW" sz="1200" dirty="0"/>
                        <a:t>534</a:t>
                      </a:r>
                      <a:r>
                        <a:rPr lang="zh-TW" altLang="en-US" sz="1200" dirty="0"/>
                        <a:t>席</a:t>
                      </a:r>
                      <a:r>
                        <a:rPr lang="en-US" altLang="zh-TW" sz="1200" dirty="0"/>
                        <a:t>)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/>
                        <a:t>廣藝廳</a:t>
                      </a:r>
                      <a:endParaRPr lang="en-US" altLang="zh-TW" sz="1200" dirty="0" smtClean="0"/>
                    </a:p>
                    <a:p>
                      <a:pPr algn="ctr"/>
                      <a:r>
                        <a:rPr lang="en-US" altLang="zh-TW" sz="1200" dirty="0" smtClean="0"/>
                        <a:t>(576</a:t>
                      </a:r>
                      <a:r>
                        <a:rPr lang="zh-TW" altLang="en-US" sz="1200" dirty="0" smtClean="0"/>
                        <a:t>席</a:t>
                      </a:r>
                      <a:r>
                        <a:rPr lang="en-US" altLang="zh-TW" sz="1200" dirty="0" smtClean="0"/>
                        <a:t>) </a:t>
                      </a:r>
                      <a:endParaRPr lang="en-US" altLang="zh-TW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桃園縣展演中心展演</a:t>
                      </a:r>
                      <a:r>
                        <a:rPr lang="zh-TW" altLang="en-US" sz="1200" dirty="0" smtClean="0"/>
                        <a:t>廳</a:t>
                      </a:r>
                      <a:endParaRPr lang="en-US" altLang="zh-TW" sz="1200" dirty="0" smtClean="0"/>
                    </a:p>
                    <a:p>
                      <a:pPr algn="ctr"/>
                      <a:r>
                        <a:rPr lang="en-US" altLang="zh-TW" sz="1200" dirty="0" smtClean="0"/>
                        <a:t>(</a:t>
                      </a:r>
                      <a:r>
                        <a:rPr lang="en-US" altLang="zh-TW" sz="1200" dirty="0"/>
                        <a:t>1548</a:t>
                      </a:r>
                      <a:r>
                        <a:rPr lang="zh-TW" altLang="en-US" sz="1200" dirty="0"/>
                        <a:t>席</a:t>
                      </a:r>
                      <a:r>
                        <a:rPr lang="en-US" altLang="zh-TW" sz="1200" dirty="0"/>
                        <a:t>)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 smtClean="0"/>
                        <a:t>中壢藝術館音樂廳</a:t>
                      </a:r>
                      <a:endParaRPr lang="en-US" altLang="zh-TW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/>
                        <a:t>(1166</a:t>
                      </a:r>
                      <a:r>
                        <a:rPr lang="zh-TW" altLang="en-US" sz="1200" dirty="0" smtClean="0"/>
                        <a:t>席</a:t>
                      </a:r>
                      <a:r>
                        <a:rPr lang="en-US" altLang="zh-TW" sz="1200" dirty="0" smtClean="0"/>
                        <a:t>) </a:t>
                      </a:r>
                    </a:p>
                    <a:p>
                      <a:pPr algn="ctr"/>
                      <a:endParaRPr lang="en-US" altLang="zh-TW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標題 1"/>
          <p:cNvSpPr txBox="1">
            <a:spLocks/>
          </p:cNvSpPr>
          <p:nvPr/>
        </p:nvSpPr>
        <p:spPr>
          <a:xfrm>
            <a:off x="4655840" y="188641"/>
            <a:ext cx="2098576" cy="582785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zh-TW" altLang="en-US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情勢分析</a:t>
            </a:r>
          </a:p>
        </p:txBody>
      </p:sp>
      <p:pic>
        <p:nvPicPr>
          <p:cNvPr id="6" name="圖片 5" descr="20111230_114139.444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20136" y="476672"/>
            <a:ext cx="1872208" cy="125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0689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寬螢幕</PresentationFormat>
  <Paragraphs>73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華康中圓體(P)</vt:lpstr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活動地點 : </vt:lpstr>
      <vt:lpstr>壹</vt:lpstr>
      <vt:lpstr>                 .</vt:lpstr>
      <vt:lpstr>  活動緣起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zoiku1216</dc:creator>
  <cp:lastModifiedBy>zoiku1216</cp:lastModifiedBy>
  <cp:revision>2</cp:revision>
  <dcterms:created xsi:type="dcterms:W3CDTF">2013-09-24T14:41:17Z</dcterms:created>
  <dcterms:modified xsi:type="dcterms:W3CDTF">2013-09-24T14:43:35Z</dcterms:modified>
</cp:coreProperties>
</file>