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90" r:id="rId15"/>
    <p:sldId id="269" r:id="rId16"/>
    <p:sldId id="271" r:id="rId17"/>
    <p:sldId id="272" r:id="rId18"/>
    <p:sldId id="274" r:id="rId19"/>
    <p:sldId id="287" r:id="rId20"/>
    <p:sldId id="275" r:id="rId21"/>
    <p:sldId id="273" r:id="rId22"/>
    <p:sldId id="276" r:id="rId23"/>
    <p:sldId id="277" r:id="rId24"/>
    <p:sldId id="288" r:id="rId25"/>
    <p:sldId id="289" r:id="rId26"/>
    <p:sldId id="278" r:id="rId27"/>
    <p:sldId id="281" r:id="rId28"/>
    <p:sldId id="280" r:id="rId29"/>
    <p:sldId id="279" r:id="rId30"/>
    <p:sldId id="282" r:id="rId31"/>
    <p:sldId id="284" r:id="rId32"/>
    <p:sldId id="285" r:id="rId33"/>
    <p:sldId id="283" r:id="rId3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95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4971E64-0465-4A64-A238-38952127CA7C}" type="datetimeFigureOut">
              <a:rPr lang="zh-TW" altLang="en-US" smtClean="0"/>
              <a:t>2013/9/22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210A035-9217-4CD7-856C-77CA83D9FFBD}" type="slidenum">
              <a:rPr lang="zh-TW" altLang="en-US" smtClean="0"/>
              <a:t>‹#›</a:t>
            </a:fld>
            <a:endParaRPr lang="zh-TW" altLang="en-US"/>
          </a:p>
        </p:txBody>
      </p:sp>
    </p:spTree>
    <p:extLst>
      <p:ext uri="{BB962C8B-B14F-4D97-AF65-F5344CB8AC3E}">
        <p14:creationId xmlns:p14="http://schemas.microsoft.com/office/powerpoint/2010/main" val="143198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4971E64-0465-4A64-A238-38952127CA7C}" type="datetimeFigureOut">
              <a:rPr lang="zh-TW" altLang="en-US" smtClean="0"/>
              <a:t>2013/9/22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210A035-9217-4CD7-856C-77CA83D9FFBD}" type="slidenum">
              <a:rPr lang="zh-TW" altLang="en-US" smtClean="0"/>
              <a:t>‹#›</a:t>
            </a:fld>
            <a:endParaRPr lang="zh-TW" altLang="en-US"/>
          </a:p>
        </p:txBody>
      </p:sp>
    </p:spTree>
    <p:extLst>
      <p:ext uri="{BB962C8B-B14F-4D97-AF65-F5344CB8AC3E}">
        <p14:creationId xmlns:p14="http://schemas.microsoft.com/office/powerpoint/2010/main" val="3901768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4971E64-0465-4A64-A238-38952127CA7C}" type="datetimeFigureOut">
              <a:rPr lang="zh-TW" altLang="en-US" smtClean="0"/>
              <a:t>2013/9/22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210A035-9217-4CD7-856C-77CA83D9FFBD}" type="slidenum">
              <a:rPr lang="zh-TW" altLang="en-US" smtClean="0"/>
              <a:t>‹#›</a:t>
            </a:fld>
            <a:endParaRPr lang="zh-TW" altLang="en-US"/>
          </a:p>
        </p:txBody>
      </p:sp>
    </p:spTree>
    <p:extLst>
      <p:ext uri="{BB962C8B-B14F-4D97-AF65-F5344CB8AC3E}">
        <p14:creationId xmlns:p14="http://schemas.microsoft.com/office/powerpoint/2010/main" val="125550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4971E64-0465-4A64-A238-38952127CA7C}" type="datetimeFigureOut">
              <a:rPr lang="zh-TW" altLang="en-US" smtClean="0"/>
              <a:t>2013/9/22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210A035-9217-4CD7-856C-77CA83D9FFBD}" type="slidenum">
              <a:rPr lang="zh-TW" altLang="en-US" smtClean="0"/>
              <a:t>‹#›</a:t>
            </a:fld>
            <a:endParaRPr lang="zh-TW" altLang="en-US"/>
          </a:p>
        </p:txBody>
      </p:sp>
    </p:spTree>
    <p:extLst>
      <p:ext uri="{BB962C8B-B14F-4D97-AF65-F5344CB8AC3E}">
        <p14:creationId xmlns:p14="http://schemas.microsoft.com/office/powerpoint/2010/main" val="3672991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94971E64-0465-4A64-A238-38952127CA7C}" type="datetimeFigureOut">
              <a:rPr lang="zh-TW" altLang="en-US" smtClean="0"/>
              <a:t>2013/9/22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210A035-9217-4CD7-856C-77CA83D9FFBD}" type="slidenum">
              <a:rPr lang="zh-TW" altLang="en-US" smtClean="0"/>
              <a:t>‹#›</a:t>
            </a:fld>
            <a:endParaRPr lang="zh-TW" altLang="en-US"/>
          </a:p>
        </p:txBody>
      </p:sp>
    </p:spTree>
    <p:extLst>
      <p:ext uri="{BB962C8B-B14F-4D97-AF65-F5344CB8AC3E}">
        <p14:creationId xmlns:p14="http://schemas.microsoft.com/office/powerpoint/2010/main" val="2308031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4971E64-0465-4A64-A238-38952127CA7C}" type="datetimeFigureOut">
              <a:rPr lang="zh-TW" altLang="en-US" smtClean="0"/>
              <a:t>2013/9/22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210A035-9217-4CD7-856C-77CA83D9FFBD}" type="slidenum">
              <a:rPr lang="zh-TW" altLang="en-US" smtClean="0"/>
              <a:t>‹#›</a:t>
            </a:fld>
            <a:endParaRPr lang="zh-TW" altLang="en-US"/>
          </a:p>
        </p:txBody>
      </p:sp>
    </p:spTree>
    <p:extLst>
      <p:ext uri="{BB962C8B-B14F-4D97-AF65-F5344CB8AC3E}">
        <p14:creationId xmlns:p14="http://schemas.microsoft.com/office/powerpoint/2010/main" val="1527572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94971E64-0465-4A64-A238-38952127CA7C}" type="datetimeFigureOut">
              <a:rPr lang="zh-TW" altLang="en-US" smtClean="0"/>
              <a:t>2013/9/22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3210A035-9217-4CD7-856C-77CA83D9FFBD}" type="slidenum">
              <a:rPr lang="zh-TW" altLang="en-US" smtClean="0"/>
              <a:t>‹#›</a:t>
            </a:fld>
            <a:endParaRPr lang="zh-TW" altLang="en-US"/>
          </a:p>
        </p:txBody>
      </p:sp>
    </p:spTree>
    <p:extLst>
      <p:ext uri="{BB962C8B-B14F-4D97-AF65-F5344CB8AC3E}">
        <p14:creationId xmlns:p14="http://schemas.microsoft.com/office/powerpoint/2010/main" val="3745203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4971E64-0465-4A64-A238-38952127CA7C}" type="datetimeFigureOut">
              <a:rPr lang="zh-TW" altLang="en-US" smtClean="0"/>
              <a:t>2013/9/22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3210A035-9217-4CD7-856C-77CA83D9FFBD}" type="slidenum">
              <a:rPr lang="zh-TW" altLang="en-US" smtClean="0"/>
              <a:t>‹#›</a:t>
            </a:fld>
            <a:endParaRPr lang="zh-TW" altLang="en-US"/>
          </a:p>
        </p:txBody>
      </p:sp>
    </p:spTree>
    <p:extLst>
      <p:ext uri="{BB962C8B-B14F-4D97-AF65-F5344CB8AC3E}">
        <p14:creationId xmlns:p14="http://schemas.microsoft.com/office/powerpoint/2010/main" val="96806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4971E64-0465-4A64-A238-38952127CA7C}" type="datetimeFigureOut">
              <a:rPr lang="zh-TW" altLang="en-US" smtClean="0"/>
              <a:t>2013/9/22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3210A035-9217-4CD7-856C-77CA83D9FFBD}" type="slidenum">
              <a:rPr lang="zh-TW" altLang="en-US" smtClean="0"/>
              <a:t>‹#›</a:t>
            </a:fld>
            <a:endParaRPr lang="zh-TW" altLang="en-US"/>
          </a:p>
        </p:txBody>
      </p:sp>
    </p:spTree>
    <p:extLst>
      <p:ext uri="{BB962C8B-B14F-4D97-AF65-F5344CB8AC3E}">
        <p14:creationId xmlns:p14="http://schemas.microsoft.com/office/powerpoint/2010/main" val="4056115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4971E64-0465-4A64-A238-38952127CA7C}" type="datetimeFigureOut">
              <a:rPr lang="zh-TW" altLang="en-US" smtClean="0"/>
              <a:t>2013/9/22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210A035-9217-4CD7-856C-77CA83D9FFBD}" type="slidenum">
              <a:rPr lang="zh-TW" altLang="en-US" smtClean="0"/>
              <a:t>‹#›</a:t>
            </a:fld>
            <a:endParaRPr lang="zh-TW" altLang="en-US"/>
          </a:p>
        </p:txBody>
      </p:sp>
    </p:spTree>
    <p:extLst>
      <p:ext uri="{BB962C8B-B14F-4D97-AF65-F5344CB8AC3E}">
        <p14:creationId xmlns:p14="http://schemas.microsoft.com/office/powerpoint/2010/main" val="263290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4971E64-0465-4A64-A238-38952127CA7C}" type="datetimeFigureOut">
              <a:rPr lang="zh-TW" altLang="en-US" smtClean="0"/>
              <a:t>2013/9/22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210A035-9217-4CD7-856C-77CA83D9FFBD}" type="slidenum">
              <a:rPr lang="zh-TW" altLang="en-US" smtClean="0"/>
              <a:t>‹#›</a:t>
            </a:fld>
            <a:endParaRPr lang="zh-TW" altLang="en-US"/>
          </a:p>
        </p:txBody>
      </p:sp>
    </p:spTree>
    <p:extLst>
      <p:ext uri="{BB962C8B-B14F-4D97-AF65-F5344CB8AC3E}">
        <p14:creationId xmlns:p14="http://schemas.microsoft.com/office/powerpoint/2010/main" val="1432528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971E64-0465-4A64-A238-38952127CA7C}" type="datetimeFigureOut">
              <a:rPr lang="zh-TW" altLang="en-US" smtClean="0"/>
              <a:t>2013/9/22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0A035-9217-4CD7-856C-77CA83D9FFBD}" type="slidenum">
              <a:rPr lang="zh-TW" altLang="en-US" smtClean="0"/>
              <a:t>‹#›</a:t>
            </a:fld>
            <a:endParaRPr lang="zh-TW" altLang="en-US"/>
          </a:p>
        </p:txBody>
      </p:sp>
    </p:spTree>
    <p:extLst>
      <p:ext uri="{BB962C8B-B14F-4D97-AF65-F5344CB8AC3E}">
        <p14:creationId xmlns:p14="http://schemas.microsoft.com/office/powerpoint/2010/main" val="2670086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Autofit/>
          </a:bodyPr>
          <a:lstStyle/>
          <a:p>
            <a:r>
              <a:rPr lang="zh-TW" altLang="en-US" sz="8000" dirty="0" smtClean="0">
                <a:latin typeface="微軟正黑體" pitchFamily="34" charset="-120"/>
                <a:ea typeface="微軟正黑體" pitchFamily="34" charset="-120"/>
              </a:rPr>
              <a:t>生死學專題</a:t>
            </a:r>
            <a:r>
              <a:rPr lang="en-US" altLang="zh-TW" sz="8000" dirty="0" smtClean="0">
                <a:latin typeface="微軟正黑體" pitchFamily="34" charset="-120"/>
                <a:ea typeface="微軟正黑體" pitchFamily="34" charset="-120"/>
              </a:rPr>
              <a:t/>
            </a:r>
            <a:br>
              <a:rPr lang="en-US" altLang="zh-TW" sz="8000" dirty="0" smtClean="0">
                <a:latin typeface="微軟正黑體" pitchFamily="34" charset="-120"/>
                <a:ea typeface="微軟正黑體" pitchFamily="34" charset="-120"/>
              </a:rPr>
            </a:br>
            <a:r>
              <a:rPr lang="zh-TW" altLang="en-US" sz="8000" dirty="0" smtClean="0">
                <a:latin typeface="微軟正黑體" pitchFamily="34" charset="-120"/>
                <a:ea typeface="微軟正黑體" pitchFamily="34" charset="-120"/>
              </a:rPr>
              <a:t>安樂死</a:t>
            </a:r>
            <a:endParaRPr lang="zh-TW" altLang="en-US" sz="8000" dirty="0">
              <a:latin typeface="微軟正黑體" pitchFamily="34" charset="-120"/>
              <a:ea typeface="微軟正黑體" pitchFamily="34" charset="-120"/>
            </a:endParaRPr>
          </a:p>
        </p:txBody>
      </p:sp>
      <p:sp>
        <p:nvSpPr>
          <p:cNvPr id="3" name="副標題 2"/>
          <p:cNvSpPr>
            <a:spLocks noGrp="1"/>
          </p:cNvSpPr>
          <p:nvPr>
            <p:ph type="subTitle" idx="1"/>
          </p:nvPr>
        </p:nvSpPr>
        <p:spPr>
          <a:xfrm>
            <a:off x="4788024" y="5301208"/>
            <a:ext cx="4168552" cy="1032520"/>
          </a:xfrm>
        </p:spPr>
        <p:txBody>
          <a:bodyPr>
            <a:normAutofit fontScale="92500" lnSpcReduction="10000"/>
          </a:bodyPr>
          <a:lstStyle/>
          <a:p>
            <a:r>
              <a:rPr lang="zh-TW" altLang="en-US" sz="2000" dirty="0" smtClean="0"/>
              <a:t>     哲四愛        盧穎</a:t>
            </a:r>
            <a:endParaRPr lang="en-US" altLang="zh-TW" sz="2000" dirty="0" smtClean="0"/>
          </a:p>
          <a:p>
            <a:r>
              <a:rPr lang="zh-TW" altLang="en-US" sz="2000" smtClean="0"/>
              <a:t>       </a:t>
            </a:r>
            <a:endParaRPr lang="en-US" altLang="zh-TW" sz="2000" dirty="0" smtClean="0"/>
          </a:p>
          <a:p>
            <a:r>
              <a:rPr lang="zh-TW" altLang="en-US" sz="2000" dirty="0" smtClean="0"/>
              <a:t>       </a:t>
            </a:r>
          </a:p>
          <a:p>
            <a:endParaRPr lang="zh-TW" altLang="en-US" sz="2000" dirty="0"/>
          </a:p>
        </p:txBody>
      </p:sp>
    </p:spTree>
    <p:extLst>
      <p:ext uri="{BB962C8B-B14F-4D97-AF65-F5344CB8AC3E}">
        <p14:creationId xmlns:p14="http://schemas.microsoft.com/office/powerpoint/2010/main" val="1792221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微軟正黑體" pitchFamily="34" charset="-120"/>
                <a:ea typeface="微軟正黑體" pitchFamily="34" charset="-120"/>
              </a:rPr>
              <a:t>西方宗教的生死觀</a:t>
            </a:r>
            <a:endParaRPr lang="zh-TW" altLang="en-US"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lstStyle/>
          <a:p>
            <a:pPr marL="0" indent="0">
              <a:buNone/>
            </a:pPr>
            <a:r>
              <a:rPr lang="zh-TW" altLang="en-US" b="1" dirty="0" smtClean="0"/>
              <a:t>基督宗教的生死觀</a:t>
            </a:r>
            <a:endParaRPr lang="en-US" altLang="zh-TW" b="1" dirty="0" smtClean="0"/>
          </a:p>
          <a:p>
            <a:pPr marL="0" indent="0">
              <a:buNone/>
            </a:pPr>
            <a:endParaRPr lang="en-US" altLang="zh-TW" dirty="0" smtClean="0"/>
          </a:p>
          <a:p>
            <a:pPr marL="0" indent="0">
              <a:buNone/>
            </a:pPr>
            <a:r>
              <a:rPr lang="zh-TW" altLang="en-US" dirty="0" smtClean="0"/>
              <a:t>西方的宗教不相信人是有過去世的，而認為人的生命是由上帝所創造的，死亡時也是應上帝的召喚回天國去，人的生死</a:t>
            </a:r>
            <a:endParaRPr lang="en-US" altLang="zh-TW" dirty="0" smtClean="0"/>
          </a:p>
          <a:p>
            <a:pPr marL="0" indent="0">
              <a:buNone/>
            </a:pPr>
            <a:r>
              <a:rPr lang="zh-TW" altLang="en-US" dirty="0" smtClean="0"/>
              <a:t>都由上帝支配，自己不必擔心著生與死。</a:t>
            </a:r>
            <a:endParaRPr lang="en-US" altLang="zh-TW" dirty="0" smtClean="0"/>
          </a:p>
          <a:p>
            <a:pPr marL="0" indent="0">
              <a:buNone/>
            </a:pPr>
            <a:endParaRPr lang="en-US" altLang="zh-TW" dirty="0" smtClean="0"/>
          </a:p>
          <a:p>
            <a:endParaRPr lang="zh-TW" altLang="en-US" dirty="0"/>
          </a:p>
        </p:txBody>
      </p:sp>
    </p:spTree>
    <p:extLst>
      <p:ext uri="{BB962C8B-B14F-4D97-AF65-F5344CB8AC3E}">
        <p14:creationId xmlns:p14="http://schemas.microsoft.com/office/powerpoint/2010/main" val="1015962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76672"/>
            <a:ext cx="8229600" cy="5649491"/>
          </a:xfrm>
        </p:spPr>
        <p:txBody>
          <a:bodyPr>
            <a:normAutofit fontScale="85000" lnSpcReduction="20000"/>
          </a:bodyPr>
          <a:lstStyle/>
          <a:p>
            <a:pPr marL="0" indent="0">
              <a:buNone/>
            </a:pPr>
            <a:r>
              <a:rPr lang="zh-TW" altLang="en-US" b="1" dirty="0" smtClean="0"/>
              <a:t>伊斯蘭教的生死觀</a:t>
            </a:r>
            <a:endParaRPr lang="en-US" altLang="zh-TW" b="1" dirty="0" smtClean="0"/>
          </a:p>
          <a:p>
            <a:pPr marL="0" indent="0">
              <a:buNone/>
            </a:pPr>
            <a:endParaRPr lang="en-US" altLang="zh-TW" dirty="0" smtClean="0"/>
          </a:p>
          <a:p>
            <a:pPr marL="0" indent="0">
              <a:buNone/>
            </a:pPr>
            <a:r>
              <a:rPr lang="en-US" altLang="zh-TW" dirty="0" smtClean="0">
                <a:latin typeface="新細明體"/>
                <a:ea typeface="新細明體"/>
              </a:rPr>
              <a:t>․</a:t>
            </a:r>
            <a:r>
              <a:rPr lang="zh-TW" altLang="en-US" dirty="0" smtClean="0"/>
              <a:t>伊斯蘭教將「死亡」視為是個體的生命轉點，由肉體、慾的世界轉換到精神靈魂的世界去。</a:t>
            </a:r>
            <a:endParaRPr lang="en-US" altLang="zh-TW" dirty="0" smtClean="0"/>
          </a:p>
          <a:p>
            <a:pPr marL="0" indent="0">
              <a:buNone/>
            </a:pPr>
            <a:r>
              <a:rPr lang="en-US" altLang="zh-TW" dirty="0" smtClean="0">
                <a:latin typeface="新細明體"/>
                <a:ea typeface="新細明體"/>
              </a:rPr>
              <a:t>․</a:t>
            </a:r>
            <a:r>
              <a:rPr lang="zh-TW" altLang="en-US" dirty="0" smtClean="0"/>
              <a:t>有人面臨死亡時，是以一種喜悅的心情來等待它，使他的肉體脫離人間的煎熬及考驗，來迎接生命的永恆之所「天堂」。這些人都是在人間盡到了自己的責任，信仰真主，做了許多善事，終於能夠勇敢地面臨阿拉的賞賜及安詳地接受阿拉對她的喜愛。</a:t>
            </a:r>
          </a:p>
          <a:p>
            <a:pPr marL="0" indent="0">
              <a:buNone/>
            </a:pPr>
            <a:r>
              <a:rPr lang="en-US" altLang="zh-TW" dirty="0" smtClean="0">
                <a:latin typeface="新細明體"/>
                <a:ea typeface="新細明體"/>
              </a:rPr>
              <a:t>․</a:t>
            </a:r>
            <a:r>
              <a:rPr lang="zh-TW" altLang="en-US" dirty="0" smtClean="0"/>
              <a:t>在世間做了許多壞事的人面臨死亡時則感到害怕，原因在於他對未來的生命去處不知所然，一生茫茫的虛度。</a:t>
            </a:r>
          </a:p>
          <a:p>
            <a:pPr marL="0" indent="0">
              <a:buNone/>
            </a:pPr>
            <a:r>
              <a:rPr lang="en-US" altLang="zh-TW" dirty="0" smtClean="0">
                <a:latin typeface="新細明體"/>
                <a:ea typeface="新細明體"/>
              </a:rPr>
              <a:t>․</a:t>
            </a:r>
            <a:r>
              <a:rPr lang="zh-TW" altLang="en-US" dirty="0" smtClean="0"/>
              <a:t>伊斯蘭教的生死觀是哲學與神學的結合。在神學方面伊斯蘭教保留上帝權柄的觀念，認為人的生死都在上帝的權柄之下。</a:t>
            </a:r>
            <a:endParaRPr lang="en-US" altLang="zh-TW" dirty="0" smtClean="0"/>
          </a:p>
          <a:p>
            <a:endParaRPr lang="zh-TW" altLang="en-US" dirty="0"/>
          </a:p>
        </p:txBody>
      </p:sp>
    </p:spTree>
    <p:extLst>
      <p:ext uri="{BB962C8B-B14F-4D97-AF65-F5344CB8AC3E}">
        <p14:creationId xmlns:p14="http://schemas.microsoft.com/office/powerpoint/2010/main" val="134779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微軟正黑體" pitchFamily="34" charset="-120"/>
                <a:ea typeface="微軟正黑體" pitchFamily="34" charset="-120"/>
              </a:rPr>
              <a:t>安樂死的定義</a:t>
            </a:r>
          </a:p>
        </p:txBody>
      </p:sp>
      <p:sp>
        <p:nvSpPr>
          <p:cNvPr id="3" name="內容版面配置區 2"/>
          <p:cNvSpPr>
            <a:spLocks noGrp="1"/>
          </p:cNvSpPr>
          <p:nvPr>
            <p:ph idx="1"/>
          </p:nvPr>
        </p:nvSpPr>
        <p:spPr/>
        <p:txBody>
          <a:bodyPr>
            <a:normAutofit fontScale="92500" lnSpcReduction="20000"/>
          </a:bodyPr>
          <a:lstStyle/>
          <a:p>
            <a:r>
              <a:rPr lang="zh-TW" altLang="zh-TW" dirty="0"/>
              <a:t>安樂死的英文</a:t>
            </a:r>
            <a:r>
              <a:rPr lang="en-US" altLang="zh-TW" dirty="0"/>
              <a:t>euthanasia</a:t>
            </a:r>
            <a:r>
              <a:rPr lang="zh-TW" altLang="zh-TW" dirty="0"/>
              <a:t>源自希臘文，</a:t>
            </a:r>
            <a:r>
              <a:rPr lang="en-US" altLang="zh-TW" dirty="0" err="1"/>
              <a:t>eu</a:t>
            </a:r>
            <a:r>
              <a:rPr lang="zh-TW" altLang="zh-TW" dirty="0"/>
              <a:t>的意思是「好」，</a:t>
            </a:r>
            <a:r>
              <a:rPr lang="en-US" altLang="zh-TW" dirty="0" err="1"/>
              <a:t>thanatos</a:t>
            </a:r>
            <a:r>
              <a:rPr lang="zh-TW" altLang="zh-TW" dirty="0"/>
              <a:t>的意思就是「死」，其原意為「好好的死」。也就是死的沒有痛苦、平靜、安寧、無痛。其實也就是一般我們所說的「善終」。</a:t>
            </a:r>
          </a:p>
          <a:p>
            <a:r>
              <a:rPr lang="zh-TW" altLang="zh-TW" dirty="0"/>
              <a:t>古希臘所理解的「安樂死」完全沒有現代認為醫生為了減輕患者痛苦，而對其死亡過程進行干預的意義。柏拉圖對話錄中，倒是有一句引人爭議的話，相當接近當代對安樂死的某些理解</a:t>
            </a:r>
            <a:r>
              <a:rPr lang="en-US" altLang="zh-TW" dirty="0"/>
              <a:t>: </a:t>
            </a:r>
            <a:r>
              <a:rPr lang="zh-TW" altLang="zh-TW" dirty="0"/>
              <a:t>「身體不好者應任其死去，靈魂不好者應將之殺死。」</a:t>
            </a:r>
          </a:p>
          <a:p>
            <a:endParaRPr lang="zh-TW" altLang="en-US" dirty="0"/>
          </a:p>
        </p:txBody>
      </p:sp>
    </p:spTree>
    <p:extLst>
      <p:ext uri="{BB962C8B-B14F-4D97-AF65-F5344CB8AC3E}">
        <p14:creationId xmlns:p14="http://schemas.microsoft.com/office/powerpoint/2010/main" val="966836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88640"/>
            <a:ext cx="8229600" cy="6408712"/>
          </a:xfrm>
        </p:spPr>
        <p:txBody>
          <a:bodyPr>
            <a:normAutofit fontScale="85000" lnSpcReduction="10000"/>
          </a:bodyPr>
          <a:lstStyle/>
          <a:p>
            <a:r>
              <a:rPr lang="zh-TW" altLang="zh-TW" dirty="0" smtClean="0"/>
              <a:t>「</a:t>
            </a:r>
            <a:r>
              <a:rPr lang="zh-TW" altLang="zh-TW" dirty="0"/>
              <a:t>很多人以為，我們提倡的是慈悲殺人的觀念，但是事實上我們提倡的觀念和慈悲殺人的觀念正好相反。我們倡導的不是殺人的觀念，而是</a:t>
            </a:r>
            <a:r>
              <a:rPr lang="zh-TW" altLang="zh-TW" dirty="0">
                <a:solidFill>
                  <a:srgbClr val="FF0000"/>
                </a:solidFill>
              </a:rPr>
              <a:t>允許人們死亡的觀念</a:t>
            </a:r>
            <a:r>
              <a:rPr lang="zh-TW" altLang="zh-TW" dirty="0"/>
              <a:t>。</a:t>
            </a:r>
            <a:r>
              <a:rPr lang="zh-TW" altLang="zh-TW" dirty="0" smtClean="0"/>
              <a:t>」</a:t>
            </a:r>
            <a:endParaRPr lang="en-US" altLang="zh-TW" dirty="0" smtClean="0"/>
          </a:p>
          <a:p>
            <a:endParaRPr lang="zh-TW" altLang="zh-TW" dirty="0"/>
          </a:p>
          <a:p>
            <a:r>
              <a:rPr lang="zh-TW" altLang="zh-TW" dirty="0"/>
              <a:t>現代安樂死一詞</a:t>
            </a:r>
            <a:r>
              <a:rPr lang="zh-TW" altLang="zh-TW" dirty="0" smtClean="0"/>
              <a:t>指</a:t>
            </a:r>
            <a:r>
              <a:rPr lang="en-US" altLang="zh-TW" dirty="0" smtClean="0"/>
              <a:t>:</a:t>
            </a:r>
            <a:r>
              <a:rPr lang="zh-TW" altLang="zh-TW" dirty="0" smtClean="0">
                <a:solidFill>
                  <a:srgbClr val="FF0000"/>
                </a:solidFill>
              </a:rPr>
              <a:t>醫生</a:t>
            </a:r>
            <a:r>
              <a:rPr lang="zh-TW" altLang="zh-TW" dirty="0">
                <a:solidFill>
                  <a:srgbClr val="FF0000"/>
                </a:solidFill>
              </a:rPr>
              <a:t>對末期病人或傷患所施行的致死作為或不作為</a:t>
            </a:r>
            <a:r>
              <a:rPr lang="zh-TW" altLang="zh-TW" dirty="0"/>
              <a:t>。依此看法，「安樂死」是「另類他殺」或「致死他人」。在這個意義上安樂死不再是古希臘所謂「好死」或「善終」的死亡狀態，而是指</a:t>
            </a:r>
            <a:r>
              <a:rPr lang="zh-TW" altLang="zh-TW" dirty="0">
                <a:solidFill>
                  <a:srgbClr val="FF0000"/>
                </a:solidFill>
              </a:rPr>
              <a:t>促成這種好死的方法</a:t>
            </a:r>
            <a:r>
              <a:rPr lang="zh-TW" altLang="zh-TW" dirty="0"/>
              <a:t>。</a:t>
            </a:r>
          </a:p>
          <a:p>
            <a:pPr marL="0" indent="0">
              <a:buNone/>
            </a:pPr>
            <a:endParaRPr lang="zh-TW" altLang="zh-TW" dirty="0"/>
          </a:p>
          <a:p>
            <a:r>
              <a:rPr lang="zh-TW" altLang="zh-TW" dirty="0"/>
              <a:t>安樂死並非自然死，然而安樂死一辭被視為是「慈悲殺人」或「善終」</a:t>
            </a:r>
            <a:r>
              <a:rPr lang="en-US" altLang="zh-TW" dirty="0"/>
              <a:t>(good death)</a:t>
            </a:r>
            <a:r>
              <a:rPr lang="zh-TW" altLang="zh-TW" dirty="0"/>
              <a:t>的代名詞之後，似乎不真正反省其背後涵義的人都會贊成其合法性。這種把減除痛苦當成目的而以死亡作為手段的作法，是否較合乎人性而死得較有尊嚴</a:t>
            </a:r>
            <a:r>
              <a:rPr lang="en-US" altLang="zh-TW" dirty="0"/>
              <a:t>?</a:t>
            </a:r>
            <a:endParaRPr lang="zh-TW" altLang="zh-TW" dirty="0"/>
          </a:p>
          <a:p>
            <a:endParaRPr lang="zh-TW" altLang="en-US" dirty="0"/>
          </a:p>
        </p:txBody>
      </p:sp>
    </p:spTree>
    <p:extLst>
      <p:ext uri="{BB962C8B-B14F-4D97-AF65-F5344CB8AC3E}">
        <p14:creationId xmlns:p14="http://schemas.microsoft.com/office/powerpoint/2010/main" val="586145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04664"/>
            <a:ext cx="8229600" cy="5721499"/>
          </a:xfrm>
        </p:spPr>
        <p:txBody>
          <a:bodyPr>
            <a:normAutofit/>
          </a:bodyPr>
          <a:lstStyle/>
          <a:p>
            <a:pPr marL="0" indent="0" algn="ctr">
              <a:buNone/>
            </a:pPr>
            <a:endParaRPr lang="en-US" altLang="zh-TW" sz="9600" dirty="0" smtClean="0">
              <a:latin typeface="微軟正黑體" pitchFamily="34" charset="-120"/>
              <a:ea typeface="微軟正黑體" pitchFamily="34" charset="-120"/>
            </a:endParaRPr>
          </a:p>
          <a:p>
            <a:pPr marL="0" indent="0" algn="ctr">
              <a:buNone/>
            </a:pPr>
            <a:r>
              <a:rPr lang="zh-TW" altLang="en-US" sz="9600" dirty="0" smtClean="0">
                <a:latin typeface="微軟正黑體" pitchFamily="34" charset="-120"/>
                <a:ea typeface="微軟正黑體" pitchFamily="34" charset="-120"/>
              </a:rPr>
              <a:t>情境短劇</a:t>
            </a:r>
            <a:endParaRPr lang="zh-TW" altLang="en-US" sz="9600" dirty="0">
              <a:latin typeface="微軟正黑體" pitchFamily="34" charset="-120"/>
              <a:ea typeface="微軟正黑體" pitchFamily="34" charset="-120"/>
            </a:endParaRPr>
          </a:p>
        </p:txBody>
      </p:sp>
    </p:spTree>
    <p:extLst>
      <p:ext uri="{BB962C8B-B14F-4D97-AF65-F5344CB8AC3E}">
        <p14:creationId xmlns:p14="http://schemas.microsoft.com/office/powerpoint/2010/main" val="2348135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微軟正黑體" pitchFamily="34" charset="-120"/>
                <a:ea typeface="微軟正黑體" pitchFamily="34" charset="-120"/>
              </a:rPr>
              <a:t>安樂死的分類</a:t>
            </a:r>
            <a:endParaRPr lang="zh-TW" altLang="en-US" dirty="0">
              <a:latin typeface="微軟正黑體" pitchFamily="34" charset="-120"/>
              <a:ea typeface="微軟正黑體" pitchFamily="34" charset="-120"/>
            </a:endParaRPr>
          </a:p>
        </p:txBody>
      </p:sp>
      <p:sp>
        <p:nvSpPr>
          <p:cNvPr id="3" name="內容版面配置區 2"/>
          <p:cNvSpPr>
            <a:spLocks noGrp="1"/>
          </p:cNvSpPr>
          <p:nvPr>
            <p:ph idx="1"/>
          </p:nvPr>
        </p:nvSpPr>
        <p:spPr>
          <a:xfrm>
            <a:off x="457200" y="1412776"/>
            <a:ext cx="8229600" cy="5112568"/>
          </a:xfrm>
        </p:spPr>
        <p:txBody>
          <a:bodyPr>
            <a:normAutofit fontScale="62500" lnSpcReduction="20000"/>
          </a:bodyPr>
          <a:lstStyle/>
          <a:p>
            <a:pPr lvl="0"/>
            <a:r>
              <a:rPr lang="zh-TW" altLang="zh-TW" b="1" dirty="0"/>
              <a:t>自願而消極的安樂死</a:t>
            </a:r>
            <a:r>
              <a:rPr lang="en-US" altLang="zh-TW" b="1" dirty="0"/>
              <a:t>:</a:t>
            </a:r>
            <a:endParaRPr lang="zh-TW" altLang="zh-TW" dirty="0"/>
          </a:p>
          <a:p>
            <a:pPr marL="0" indent="0">
              <a:buNone/>
            </a:pPr>
            <a:r>
              <a:rPr lang="zh-TW" altLang="zh-TW" dirty="0"/>
              <a:t>在病人本身的意願及了解之下，以消極方法使之死亡，如停用延命的種種處置。</a:t>
            </a:r>
          </a:p>
          <a:p>
            <a:pPr lvl="0"/>
            <a:r>
              <a:rPr lang="zh-TW" altLang="zh-TW" b="1" dirty="0"/>
              <a:t>自願而積極的安樂死</a:t>
            </a:r>
            <a:r>
              <a:rPr lang="en-US" altLang="zh-TW" b="1" dirty="0"/>
              <a:t>:</a:t>
            </a:r>
            <a:endParaRPr lang="zh-TW" altLang="zh-TW" dirty="0"/>
          </a:p>
          <a:p>
            <a:pPr marL="0" indent="0">
              <a:buNone/>
            </a:pPr>
            <a:r>
              <a:rPr lang="zh-TW" altLang="zh-TW" dirty="0"/>
              <a:t>依病人本身的意願同意與了解下，以積極的方法使之死亡。如使用藥物、窒息等等。其動機也與第一項大概相似，且最近似自殺的方法，也最可能使醫師或家族成為「教唆或幫助他人之自殺」，或「得其承諾而殺之」之刑法的罪犯。</a:t>
            </a:r>
          </a:p>
          <a:p>
            <a:pPr lvl="0"/>
            <a:r>
              <a:rPr lang="zh-TW" altLang="zh-TW" b="1" dirty="0"/>
              <a:t>非自願而消極的安樂死</a:t>
            </a:r>
            <a:r>
              <a:rPr lang="en-US" altLang="zh-TW" b="1" dirty="0"/>
              <a:t>:</a:t>
            </a:r>
            <a:endParaRPr lang="zh-TW" altLang="zh-TW" dirty="0"/>
          </a:p>
          <a:p>
            <a:pPr marL="0" indent="0">
              <a:buNone/>
            </a:pPr>
            <a:r>
              <a:rPr lang="zh-TW" altLang="zh-TW" dirty="0"/>
              <a:t>在沒有病人本身的同意與了解下，以消極的方法使之死亡。這可能是今天最廣泛被討論的安樂死的方式及對象，植物人、腦死的病人，不繼續使用人工呼吸器或其他延長生命的步驟，而任其自然經過死亡，最可能依「尊嚴死」的理由下被要求。</a:t>
            </a:r>
          </a:p>
          <a:p>
            <a:pPr lvl="0"/>
            <a:r>
              <a:rPr lang="zh-TW" altLang="zh-TW" b="1" dirty="0"/>
              <a:t>非自願而積極的安樂死</a:t>
            </a:r>
            <a:r>
              <a:rPr lang="en-US" altLang="zh-TW" b="1" dirty="0"/>
              <a:t>:</a:t>
            </a:r>
            <a:endParaRPr lang="zh-TW" altLang="zh-TW" dirty="0"/>
          </a:p>
          <a:p>
            <a:pPr marL="0" indent="0">
              <a:buNone/>
            </a:pPr>
            <a:r>
              <a:rPr lang="zh-TW" altLang="zh-TW" dirty="0"/>
              <a:t>沒有本人的同意及了解之下，以積極方法使之死亡，是最像第一級謀殺者，最需要洞察其施行的動機，且一旦被認同時，其影響可能是最大、最廣泛的難題。</a:t>
            </a:r>
          </a:p>
          <a:p>
            <a:endParaRPr lang="zh-TW" altLang="en-US" dirty="0"/>
          </a:p>
        </p:txBody>
      </p:sp>
    </p:spTree>
    <p:extLst>
      <p:ext uri="{BB962C8B-B14F-4D97-AF65-F5344CB8AC3E}">
        <p14:creationId xmlns:p14="http://schemas.microsoft.com/office/powerpoint/2010/main" val="1188945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微軟正黑體" pitchFamily="34" charset="-120"/>
                <a:ea typeface="微軟正黑體" pitchFamily="34" charset="-120"/>
              </a:rPr>
              <a:t>相關法規</a:t>
            </a:r>
            <a:endParaRPr lang="zh-TW" altLang="en-US"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normAutofit/>
          </a:bodyPr>
          <a:lstStyle/>
          <a:p>
            <a:r>
              <a:rPr lang="zh-TW" altLang="zh-TW" dirty="0"/>
              <a:t>從法律上來說，各國法律基本上都反對安樂死，視安樂死為所謂的「受囑託殺人」或「加工自殺」，屬於殺人罪或謀殺罪。不過，在另一方面，主張「死亡權利」及「自願安樂死」的運動正方興未艾。許多國家都陸續成立了「安樂死協會」或類似的組織，最早的是英國在</a:t>
            </a:r>
            <a:r>
              <a:rPr lang="en-US" altLang="zh-TW" dirty="0"/>
              <a:t>1935</a:t>
            </a:r>
            <a:r>
              <a:rPr lang="zh-TW" altLang="zh-TW" dirty="0"/>
              <a:t>年成立的「自願安樂死協會</a:t>
            </a:r>
            <a:r>
              <a:rPr lang="zh-TW" altLang="zh-TW" dirty="0" smtClean="0"/>
              <a:t>」</a:t>
            </a:r>
            <a:r>
              <a:rPr lang="zh-TW" altLang="en-US" dirty="0" smtClean="0"/>
              <a:t>。</a:t>
            </a:r>
            <a:endParaRPr lang="zh-TW" altLang="en-US" dirty="0"/>
          </a:p>
        </p:txBody>
      </p:sp>
    </p:spTree>
    <p:extLst>
      <p:ext uri="{BB962C8B-B14F-4D97-AF65-F5344CB8AC3E}">
        <p14:creationId xmlns:p14="http://schemas.microsoft.com/office/powerpoint/2010/main" val="3430246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260648"/>
            <a:ext cx="8229600" cy="5865515"/>
          </a:xfrm>
        </p:spPr>
        <p:txBody>
          <a:bodyPr/>
          <a:lstStyle/>
          <a:p>
            <a:r>
              <a:rPr lang="en-US" altLang="zh-TW" dirty="0" smtClean="0"/>
              <a:t>1998</a:t>
            </a:r>
            <a:r>
              <a:rPr lang="zh-TW" altLang="zh-TW" dirty="0" smtClean="0"/>
              <a:t>年之後，有</a:t>
            </a:r>
            <a:r>
              <a:rPr lang="en-US" altLang="zh-TW" dirty="0" smtClean="0"/>
              <a:t>21</a:t>
            </a:r>
            <a:r>
              <a:rPr lang="zh-TW" altLang="zh-TW" dirty="0" smtClean="0"/>
              <a:t>個國家共</a:t>
            </a:r>
            <a:r>
              <a:rPr lang="en-US" altLang="zh-TW" dirty="0" smtClean="0"/>
              <a:t>37</a:t>
            </a:r>
            <a:r>
              <a:rPr lang="zh-TW" altLang="zh-TW" dirty="0" smtClean="0"/>
              <a:t>個類似的機構或團體，聯合成立了「世界死亡權利聯盟」</a:t>
            </a:r>
            <a:r>
              <a:rPr lang="en-US" altLang="zh-TW" dirty="0" smtClean="0"/>
              <a:t>     </a:t>
            </a:r>
            <a:endParaRPr lang="zh-TW" altLang="zh-TW" dirty="0" smtClean="0"/>
          </a:p>
          <a:p>
            <a:pPr marL="0" indent="0">
              <a:buNone/>
            </a:pPr>
            <a:endParaRPr lang="en-US" altLang="zh-TW" dirty="0" smtClean="0"/>
          </a:p>
          <a:p>
            <a:r>
              <a:rPr lang="zh-TW" altLang="zh-TW" dirty="0" smtClean="0"/>
              <a:t>他們成立的目標大致有三項</a:t>
            </a:r>
            <a:r>
              <a:rPr lang="en-US" altLang="zh-TW" dirty="0" smtClean="0"/>
              <a:t>:</a:t>
            </a:r>
            <a:endParaRPr lang="zh-TW" altLang="zh-TW" dirty="0" smtClean="0"/>
          </a:p>
          <a:p>
            <a:pPr marL="0" lvl="0" indent="0">
              <a:buNone/>
            </a:pPr>
            <a:r>
              <a:rPr lang="zh-TW" altLang="en-US" dirty="0" smtClean="0">
                <a:latin typeface="新細明體"/>
                <a:ea typeface="新細明體"/>
              </a:rPr>
              <a:t>①</a:t>
            </a:r>
            <a:r>
              <a:rPr lang="zh-TW" altLang="zh-TW" dirty="0" smtClean="0"/>
              <a:t>主張</a:t>
            </a:r>
            <a:r>
              <a:rPr lang="zh-TW" altLang="zh-TW" dirty="0"/>
              <a:t>自願安樂死，亦即仁慈殺害在道德上的可能性，並推動法律上的合法化</a:t>
            </a:r>
          </a:p>
          <a:p>
            <a:pPr marL="0" lvl="0" indent="0">
              <a:buNone/>
            </a:pPr>
            <a:r>
              <a:rPr lang="zh-TW" altLang="en-US" dirty="0" smtClean="0">
                <a:latin typeface="新細明體"/>
                <a:ea typeface="新細明體"/>
              </a:rPr>
              <a:t>②</a:t>
            </a:r>
            <a:r>
              <a:rPr lang="zh-TW" altLang="zh-TW" dirty="0" smtClean="0"/>
              <a:t>提供</a:t>
            </a:r>
            <a:r>
              <a:rPr lang="zh-TW" altLang="zh-TW" dirty="0"/>
              <a:t>並傳播有關自殺及自殺方法的資訊</a:t>
            </a:r>
          </a:p>
          <a:p>
            <a:pPr marL="0" lvl="0" indent="0">
              <a:buNone/>
            </a:pPr>
            <a:r>
              <a:rPr lang="zh-TW" altLang="en-US" dirty="0" smtClean="0">
                <a:latin typeface="新細明體"/>
                <a:ea typeface="新細明體"/>
              </a:rPr>
              <a:t>③</a:t>
            </a:r>
            <a:r>
              <a:rPr lang="zh-TW" altLang="zh-TW" dirty="0" smtClean="0"/>
              <a:t>鼓吹</a:t>
            </a:r>
            <a:r>
              <a:rPr lang="zh-TW" altLang="zh-TW" dirty="0"/>
              <a:t>末期病患拒絕急救或其他延長生命措施的權利</a:t>
            </a:r>
          </a:p>
          <a:p>
            <a:endParaRPr lang="zh-TW" altLang="zh-TW" dirty="0"/>
          </a:p>
          <a:p>
            <a:endParaRPr lang="zh-TW" altLang="en-US" dirty="0"/>
          </a:p>
        </p:txBody>
      </p:sp>
    </p:spTree>
    <p:extLst>
      <p:ext uri="{BB962C8B-B14F-4D97-AF65-F5344CB8AC3E}">
        <p14:creationId xmlns:p14="http://schemas.microsoft.com/office/powerpoint/2010/main" val="3725952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04664"/>
            <a:ext cx="8229600" cy="5721499"/>
          </a:xfrm>
        </p:spPr>
        <p:txBody>
          <a:bodyPr/>
          <a:lstStyle/>
          <a:p>
            <a:r>
              <a:rPr lang="en-US" altLang="zh-TW" dirty="0">
                <a:solidFill>
                  <a:srgbClr val="FF0000"/>
                </a:solidFill>
              </a:rPr>
              <a:t>2001</a:t>
            </a:r>
            <a:r>
              <a:rPr lang="zh-TW" altLang="zh-TW" dirty="0">
                <a:solidFill>
                  <a:srgbClr val="FF0000"/>
                </a:solidFill>
              </a:rPr>
              <a:t>年荷蘭議會上院順利通過一項法案，成了世界上第一個安樂死合法化的國家</a:t>
            </a:r>
            <a:r>
              <a:rPr lang="zh-TW" altLang="zh-TW" dirty="0"/>
              <a:t>。荷蘭固然「許可」某些符合法定要件的安樂死，然而這項「許可」並不是說這樣的安樂死是合法的。他指示將這些安樂死納入「阻卻違法」的範圍，因此不必受到法律的起訴與制裁，不過基本的精神仍是否定安樂死在道德及法律的適當性的。</a:t>
            </a:r>
          </a:p>
          <a:p>
            <a:endParaRPr lang="zh-TW" altLang="en-US" dirty="0"/>
          </a:p>
        </p:txBody>
      </p:sp>
    </p:spTree>
    <p:extLst>
      <p:ext uri="{BB962C8B-B14F-4D97-AF65-F5344CB8AC3E}">
        <p14:creationId xmlns:p14="http://schemas.microsoft.com/office/powerpoint/2010/main" val="407631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微軟正黑體" pitchFamily="34" charset="-120"/>
                <a:ea typeface="微軟正黑體" pitchFamily="34" charset="-120"/>
              </a:rPr>
              <a:t>各國對安樂死的態度</a:t>
            </a:r>
            <a:endParaRPr lang="zh-TW" altLang="en-US" dirty="0">
              <a:latin typeface="微軟正黑體" pitchFamily="34" charset="-120"/>
              <a:ea typeface="微軟正黑體" pitchFamily="34" charset="-120"/>
            </a:endParaRPr>
          </a:p>
        </p:txBody>
      </p:sp>
      <p:sp>
        <p:nvSpPr>
          <p:cNvPr id="3" name="內容版面配置區 2"/>
          <p:cNvSpPr>
            <a:spLocks noGrp="1"/>
          </p:cNvSpPr>
          <p:nvPr>
            <p:ph idx="1"/>
          </p:nvPr>
        </p:nvSpPr>
        <p:spPr>
          <a:xfrm>
            <a:off x="457200" y="1600200"/>
            <a:ext cx="8229600" cy="5257800"/>
          </a:xfrm>
        </p:spPr>
        <p:txBody>
          <a:bodyPr>
            <a:normAutofit fontScale="40000" lnSpcReduction="20000"/>
          </a:bodyPr>
          <a:lstStyle/>
          <a:p>
            <a:pPr marL="0" indent="0">
              <a:buNone/>
            </a:pPr>
            <a:r>
              <a:rPr lang="zh-TW" altLang="en-US" sz="4200" dirty="0" smtClean="0"/>
              <a:t>荷蘭：</a:t>
            </a:r>
            <a:r>
              <a:rPr lang="en-US" altLang="zh-TW" sz="4200" dirty="0" smtClean="0"/>
              <a:t>2002</a:t>
            </a:r>
            <a:r>
              <a:rPr lang="zh-TW" altLang="en-US" sz="4200" dirty="0" smtClean="0"/>
              <a:t>年</a:t>
            </a:r>
            <a:r>
              <a:rPr lang="en-US" altLang="zh-TW" sz="4200" dirty="0" smtClean="0"/>
              <a:t>4</a:t>
            </a:r>
            <a:r>
              <a:rPr lang="zh-TW" altLang="en-US" sz="4200" dirty="0" smtClean="0"/>
              <a:t>月立法成為世界上第一個安樂死合法化的國家。</a:t>
            </a:r>
            <a:endParaRPr lang="en-US" altLang="zh-TW" sz="4200" dirty="0" smtClean="0"/>
          </a:p>
          <a:p>
            <a:pPr marL="0" indent="0">
              <a:buNone/>
            </a:pPr>
            <a:endParaRPr lang="en-US" altLang="zh-TW" sz="4200" dirty="0" smtClean="0"/>
          </a:p>
          <a:p>
            <a:pPr marL="0" indent="0">
              <a:buNone/>
            </a:pPr>
            <a:r>
              <a:rPr lang="zh-TW" altLang="en-US" sz="4200" dirty="0" smtClean="0"/>
              <a:t>瑞士：合法化協助自殺，接受者不限為瑞士公民，被稱為「自殺觀光業」</a:t>
            </a:r>
            <a:endParaRPr lang="en-US" altLang="zh-TW" sz="4200" dirty="0" smtClean="0"/>
          </a:p>
          <a:p>
            <a:pPr marL="0" indent="0">
              <a:buNone/>
            </a:pPr>
            <a:endParaRPr lang="en-US" altLang="zh-TW" sz="4200" dirty="0" smtClean="0"/>
          </a:p>
          <a:p>
            <a:pPr marL="0" indent="0">
              <a:buNone/>
            </a:pPr>
            <a:r>
              <a:rPr lang="zh-TW" altLang="en-US" sz="4200" dirty="0" smtClean="0"/>
              <a:t>英國：法院允許醫師得以決定結束以人工方式維生的病人生命</a:t>
            </a:r>
            <a:endParaRPr lang="en-US" altLang="zh-TW" sz="4200" dirty="0" smtClean="0"/>
          </a:p>
          <a:p>
            <a:pPr marL="0" indent="0">
              <a:buNone/>
            </a:pPr>
            <a:endParaRPr lang="en-US" altLang="zh-TW" sz="4200" dirty="0" smtClean="0"/>
          </a:p>
          <a:p>
            <a:pPr marL="0" indent="0">
              <a:buNone/>
            </a:pPr>
            <a:r>
              <a:rPr lang="zh-TW" altLang="en-US" sz="4200" dirty="0" smtClean="0"/>
              <a:t>比利時：繼荷蘭之後成為世界上第二個合法化國家，嚴格規定病人在要求安</a:t>
            </a:r>
            <a:endParaRPr lang="en-US" altLang="zh-TW" sz="4200" dirty="0" smtClean="0"/>
          </a:p>
          <a:p>
            <a:pPr marL="0" indent="0">
              <a:buNone/>
            </a:pPr>
            <a:endParaRPr lang="en-US" altLang="zh-TW" sz="4200" dirty="0" smtClean="0"/>
          </a:p>
          <a:p>
            <a:pPr marL="0" indent="0">
              <a:buNone/>
            </a:pPr>
            <a:r>
              <a:rPr lang="zh-TW" altLang="en-US" sz="4200" dirty="0" smtClean="0"/>
              <a:t>                 樂死時必須神志清醒，而且要重復其要求，申請者的病情必須是事故或不治</a:t>
            </a:r>
            <a:endParaRPr lang="en-US" altLang="zh-TW" sz="4200" dirty="0" smtClean="0"/>
          </a:p>
          <a:p>
            <a:pPr marL="0" indent="0">
              <a:buNone/>
            </a:pPr>
            <a:endParaRPr lang="en-US" altLang="zh-TW" sz="4200" dirty="0" smtClean="0"/>
          </a:p>
          <a:p>
            <a:pPr marL="0" indent="0">
              <a:buNone/>
            </a:pPr>
            <a:r>
              <a:rPr lang="zh-TW" altLang="en-US" sz="4200" dirty="0" smtClean="0"/>
              <a:t>                 之症引起的持續不斷和無法忍受的肉體或心理病痛</a:t>
            </a:r>
            <a:endParaRPr lang="en-US" altLang="zh-TW" sz="4200" dirty="0" smtClean="0"/>
          </a:p>
          <a:p>
            <a:pPr marL="0" indent="0">
              <a:buNone/>
            </a:pPr>
            <a:endParaRPr lang="en-US" altLang="zh-TW" sz="4200" dirty="0" smtClean="0"/>
          </a:p>
          <a:p>
            <a:pPr marL="0" indent="0">
              <a:buNone/>
            </a:pPr>
            <a:endParaRPr lang="en-US" altLang="zh-TW" sz="4200" dirty="0" smtClean="0"/>
          </a:p>
          <a:p>
            <a:pPr marL="0" indent="0">
              <a:buNone/>
            </a:pPr>
            <a:r>
              <a:rPr lang="zh-TW" altLang="en-US" sz="4200" dirty="0" smtClean="0"/>
              <a:t>德國：禁止主動安樂死，允許被動安樂死。重症病人可以以口頭形式或者書面形</a:t>
            </a:r>
          </a:p>
          <a:p>
            <a:pPr marL="0" indent="0">
              <a:buNone/>
            </a:pPr>
            <a:endParaRPr lang="zh-TW" altLang="en-US" sz="4200" dirty="0" smtClean="0"/>
          </a:p>
          <a:p>
            <a:pPr marL="0" indent="0">
              <a:buNone/>
            </a:pPr>
            <a:r>
              <a:rPr lang="zh-TW" altLang="en-US" sz="4200" dirty="0" smtClean="0"/>
              <a:t>式要求被動安樂死。當病人因病重無法表達意願時，其親屬可以代替他做出決</a:t>
            </a:r>
          </a:p>
          <a:p>
            <a:pPr marL="0" indent="0">
              <a:buNone/>
            </a:pPr>
            <a:endParaRPr lang="zh-TW" altLang="en-US" sz="4200" dirty="0" smtClean="0"/>
          </a:p>
          <a:p>
            <a:pPr marL="0" indent="0">
              <a:buNone/>
            </a:pPr>
            <a:r>
              <a:rPr lang="zh-TW" altLang="en-US" sz="4200" dirty="0" smtClean="0"/>
              <a:t>定。</a:t>
            </a:r>
          </a:p>
          <a:p>
            <a:endParaRPr lang="zh-TW" altLang="en-US" dirty="0"/>
          </a:p>
        </p:txBody>
      </p:sp>
    </p:spTree>
    <p:extLst>
      <p:ext uri="{BB962C8B-B14F-4D97-AF65-F5344CB8AC3E}">
        <p14:creationId xmlns:p14="http://schemas.microsoft.com/office/powerpoint/2010/main" val="1267312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微軟正黑體" pitchFamily="34" charset="-120"/>
                <a:ea typeface="微軟正黑體" pitchFamily="34" charset="-120"/>
              </a:rPr>
              <a:t>大綱</a:t>
            </a:r>
            <a:endParaRPr lang="zh-TW" altLang="en-US"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normAutofit fontScale="85000" lnSpcReduction="20000"/>
          </a:bodyPr>
          <a:lstStyle/>
          <a:p>
            <a:r>
              <a:rPr lang="zh-TW" altLang="en-US" b="1" dirty="0" smtClean="0"/>
              <a:t>生死學</a:t>
            </a:r>
            <a:r>
              <a:rPr lang="en-US" altLang="zh-TW" b="1" dirty="0" smtClean="0"/>
              <a:t>:</a:t>
            </a:r>
            <a:r>
              <a:rPr lang="zh-TW" altLang="en-US" b="1" dirty="0" smtClean="0"/>
              <a:t>          </a:t>
            </a:r>
            <a:r>
              <a:rPr lang="en-US" altLang="zh-TW" dirty="0" smtClean="0"/>
              <a:t>1.</a:t>
            </a:r>
            <a:r>
              <a:rPr lang="zh-TW" altLang="en-US" dirty="0" smtClean="0"/>
              <a:t>生死學的意涵</a:t>
            </a:r>
            <a:endParaRPr lang="en-US" altLang="zh-TW" dirty="0" smtClean="0"/>
          </a:p>
          <a:p>
            <a:pPr marL="0" indent="0">
              <a:buNone/>
            </a:pPr>
            <a:r>
              <a:rPr lang="zh-TW" altLang="en-US" dirty="0" smtClean="0"/>
              <a:t>                              </a:t>
            </a:r>
            <a:r>
              <a:rPr lang="en-US" altLang="zh-TW" dirty="0" smtClean="0"/>
              <a:t>2.</a:t>
            </a:r>
            <a:r>
              <a:rPr lang="zh-TW" altLang="en-US" dirty="0" smtClean="0"/>
              <a:t>東西方哲學生死觀</a:t>
            </a:r>
            <a:endParaRPr lang="en-US" altLang="zh-TW" dirty="0" smtClean="0"/>
          </a:p>
          <a:p>
            <a:pPr marL="0" indent="0">
              <a:buNone/>
            </a:pPr>
            <a:r>
              <a:rPr lang="zh-TW" altLang="en-US" dirty="0"/>
              <a:t> </a:t>
            </a:r>
            <a:r>
              <a:rPr lang="zh-TW" altLang="en-US" dirty="0" smtClean="0"/>
              <a:t>                             </a:t>
            </a:r>
            <a:r>
              <a:rPr lang="en-US" altLang="zh-TW" dirty="0" smtClean="0"/>
              <a:t>3.</a:t>
            </a:r>
            <a:r>
              <a:rPr lang="zh-TW" altLang="en-US" dirty="0" smtClean="0"/>
              <a:t>東西方宗教生死觀</a:t>
            </a:r>
            <a:endParaRPr lang="en-US" altLang="zh-TW" dirty="0" smtClean="0"/>
          </a:p>
          <a:p>
            <a:pPr marL="0" indent="0">
              <a:buNone/>
            </a:pPr>
            <a:r>
              <a:rPr lang="en-US" altLang="zh-TW" dirty="0" smtClean="0">
                <a:latin typeface="新細明體"/>
                <a:ea typeface="新細明體"/>
              </a:rPr>
              <a:t>․</a:t>
            </a:r>
            <a:r>
              <a:rPr lang="zh-TW" altLang="en-US" b="1" dirty="0" smtClean="0">
                <a:latin typeface="新細明體"/>
                <a:ea typeface="新細明體"/>
              </a:rPr>
              <a:t>安樂死</a:t>
            </a:r>
            <a:r>
              <a:rPr lang="en-US" altLang="zh-TW" b="1" dirty="0" smtClean="0">
                <a:latin typeface="新細明體"/>
                <a:ea typeface="新細明體"/>
              </a:rPr>
              <a:t>:</a:t>
            </a:r>
            <a:r>
              <a:rPr lang="zh-TW" altLang="en-US" b="1" dirty="0" smtClean="0">
                <a:latin typeface="新細明體"/>
                <a:ea typeface="新細明體"/>
              </a:rPr>
              <a:t>         </a:t>
            </a:r>
            <a:r>
              <a:rPr lang="en-US" altLang="zh-TW" dirty="0" smtClean="0"/>
              <a:t>1.</a:t>
            </a:r>
            <a:r>
              <a:rPr lang="zh-TW" altLang="en-US" dirty="0" smtClean="0"/>
              <a:t>安樂死的定義</a:t>
            </a:r>
            <a:endParaRPr lang="en-US" altLang="zh-TW" dirty="0" smtClean="0"/>
          </a:p>
          <a:p>
            <a:pPr marL="0" indent="0">
              <a:buNone/>
            </a:pPr>
            <a:r>
              <a:rPr lang="zh-TW" altLang="en-US" dirty="0"/>
              <a:t> </a:t>
            </a:r>
            <a:r>
              <a:rPr lang="zh-TW" altLang="en-US" dirty="0" smtClean="0"/>
              <a:t>                </a:t>
            </a:r>
            <a:r>
              <a:rPr lang="en-US" altLang="zh-TW" dirty="0"/>
              <a:t> </a:t>
            </a:r>
            <a:r>
              <a:rPr lang="zh-TW" altLang="en-US" dirty="0" smtClean="0"/>
              <a:t>            </a:t>
            </a:r>
            <a:r>
              <a:rPr lang="en-US" altLang="zh-TW" dirty="0" smtClean="0"/>
              <a:t>2.</a:t>
            </a:r>
            <a:r>
              <a:rPr lang="zh-TW" altLang="en-US" dirty="0" smtClean="0"/>
              <a:t>分類</a:t>
            </a:r>
            <a:endParaRPr lang="en-US" altLang="zh-TW" dirty="0" smtClean="0"/>
          </a:p>
          <a:p>
            <a:pPr marL="0" indent="0">
              <a:buNone/>
            </a:pPr>
            <a:r>
              <a:rPr lang="zh-TW" altLang="en-US" dirty="0"/>
              <a:t> </a:t>
            </a:r>
            <a:r>
              <a:rPr lang="zh-TW" altLang="en-US" dirty="0" smtClean="0"/>
              <a:t>                             </a:t>
            </a:r>
            <a:r>
              <a:rPr lang="en-US" altLang="zh-TW" dirty="0" smtClean="0"/>
              <a:t>3.</a:t>
            </a:r>
            <a:r>
              <a:rPr lang="zh-TW" altLang="en-US" dirty="0" smtClean="0"/>
              <a:t>相關法規</a:t>
            </a:r>
            <a:endParaRPr lang="en-US" altLang="zh-TW" dirty="0" smtClean="0"/>
          </a:p>
          <a:p>
            <a:pPr marL="0" indent="0">
              <a:buNone/>
            </a:pPr>
            <a:r>
              <a:rPr lang="zh-TW" altLang="en-US" dirty="0"/>
              <a:t> </a:t>
            </a:r>
            <a:r>
              <a:rPr lang="zh-TW" altLang="en-US" dirty="0" smtClean="0"/>
              <a:t>                             </a:t>
            </a:r>
            <a:r>
              <a:rPr lang="en-US" altLang="zh-TW" dirty="0" smtClean="0"/>
              <a:t>4.</a:t>
            </a:r>
            <a:r>
              <a:rPr lang="zh-TW" altLang="en-US" dirty="0" smtClean="0"/>
              <a:t>相關問題</a:t>
            </a:r>
            <a:endParaRPr lang="en-US" altLang="zh-TW" dirty="0" smtClean="0"/>
          </a:p>
          <a:p>
            <a:pPr marL="0" indent="0">
              <a:buNone/>
            </a:pPr>
            <a:r>
              <a:rPr lang="zh-TW" altLang="en-US" dirty="0"/>
              <a:t> </a:t>
            </a:r>
            <a:r>
              <a:rPr lang="zh-TW" altLang="en-US" dirty="0" smtClean="0"/>
              <a:t>                             </a:t>
            </a:r>
            <a:r>
              <a:rPr lang="en-US" altLang="zh-TW" dirty="0" smtClean="0"/>
              <a:t>5.</a:t>
            </a:r>
            <a:r>
              <a:rPr lang="zh-TW" altLang="en-US" dirty="0" smtClean="0"/>
              <a:t>醫師如何協助</a:t>
            </a:r>
            <a:endParaRPr lang="en-US" altLang="zh-TW" dirty="0" smtClean="0"/>
          </a:p>
          <a:p>
            <a:pPr marL="0" indent="0">
              <a:buNone/>
            </a:pPr>
            <a:r>
              <a:rPr lang="zh-TW" altLang="en-US" dirty="0"/>
              <a:t> </a:t>
            </a:r>
            <a:r>
              <a:rPr lang="zh-TW" altLang="en-US" dirty="0" smtClean="0"/>
              <a:t>                             </a:t>
            </a:r>
            <a:r>
              <a:rPr lang="en-US" altLang="zh-TW" dirty="0" smtClean="0"/>
              <a:t>6.</a:t>
            </a:r>
            <a:r>
              <a:rPr lang="zh-TW" altLang="en-US" dirty="0" smtClean="0"/>
              <a:t>時事議題</a:t>
            </a:r>
            <a:endParaRPr lang="en-US" altLang="zh-TW" dirty="0" smtClean="0"/>
          </a:p>
          <a:p>
            <a:pPr marL="0" indent="0">
              <a:buNone/>
            </a:pPr>
            <a:r>
              <a:rPr lang="en-US" altLang="zh-TW" dirty="0" smtClean="0">
                <a:latin typeface="新細明體"/>
                <a:ea typeface="新細明體"/>
              </a:rPr>
              <a:t>․</a:t>
            </a:r>
            <a:r>
              <a:rPr lang="zh-TW" altLang="en-US" b="1" dirty="0" smtClean="0">
                <a:latin typeface="新細明體"/>
                <a:ea typeface="新細明體"/>
              </a:rPr>
              <a:t>問題討論</a:t>
            </a:r>
            <a:r>
              <a:rPr lang="en-US" altLang="zh-TW" b="1" dirty="0" smtClean="0">
                <a:latin typeface="新細明體"/>
                <a:ea typeface="新細明體"/>
              </a:rPr>
              <a:t>&amp;</a:t>
            </a:r>
            <a:r>
              <a:rPr lang="zh-TW" altLang="en-US" b="1" dirty="0" smtClean="0">
                <a:latin typeface="新細明體"/>
                <a:ea typeface="新細明體"/>
              </a:rPr>
              <a:t>結論</a:t>
            </a:r>
            <a:r>
              <a:rPr lang="zh-TW" altLang="en-US" b="1" dirty="0" smtClean="0"/>
              <a:t>  </a:t>
            </a:r>
            <a:r>
              <a:rPr lang="zh-TW" altLang="en-US" dirty="0" smtClean="0"/>
              <a:t>               </a:t>
            </a:r>
            <a:endParaRPr lang="zh-TW" altLang="en-US" dirty="0"/>
          </a:p>
        </p:txBody>
      </p:sp>
    </p:spTree>
    <p:extLst>
      <p:ext uri="{BB962C8B-B14F-4D97-AF65-F5344CB8AC3E}">
        <p14:creationId xmlns:p14="http://schemas.microsoft.com/office/powerpoint/2010/main" val="3776378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04664"/>
            <a:ext cx="8229600" cy="5721499"/>
          </a:xfrm>
        </p:spPr>
        <p:txBody>
          <a:bodyPr/>
          <a:lstStyle/>
          <a:p>
            <a:r>
              <a:rPr lang="en-US" altLang="zh-TW" dirty="0"/>
              <a:t>1995</a:t>
            </a:r>
            <a:r>
              <a:rPr lang="zh-TW" altLang="zh-TW" dirty="0"/>
              <a:t>年澳洲北區通過「末期病患權利法」，是全世界第一宗名符其實的「安樂死合法化」案件。按照這個權利法，符合一定條件並遵行施行細則所進行的安樂死不但不會受到刑法制裁，也不會再被視為違法。這項立法於</a:t>
            </a:r>
            <a:r>
              <a:rPr lang="en-US" altLang="zh-TW" dirty="0"/>
              <a:t>1996</a:t>
            </a:r>
            <a:r>
              <a:rPr lang="zh-TW" altLang="zh-TW" dirty="0"/>
              <a:t>年</a:t>
            </a:r>
            <a:r>
              <a:rPr lang="en-US" altLang="zh-TW" dirty="0"/>
              <a:t>7</a:t>
            </a:r>
            <a:r>
              <a:rPr lang="zh-TW" altLang="zh-TW" dirty="0"/>
              <a:t>月生效。</a:t>
            </a:r>
          </a:p>
          <a:p>
            <a:endParaRPr lang="zh-TW" altLang="en-US" dirty="0"/>
          </a:p>
        </p:txBody>
      </p:sp>
    </p:spTree>
    <p:extLst>
      <p:ext uri="{BB962C8B-B14F-4D97-AF65-F5344CB8AC3E}">
        <p14:creationId xmlns:p14="http://schemas.microsoft.com/office/powerpoint/2010/main" val="928869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260648"/>
            <a:ext cx="8229600" cy="5865515"/>
          </a:xfrm>
        </p:spPr>
        <p:txBody>
          <a:bodyPr>
            <a:normAutofit fontScale="77500" lnSpcReduction="20000"/>
          </a:bodyPr>
          <a:lstStyle/>
          <a:p>
            <a:r>
              <a:rPr lang="zh-TW" altLang="zh-TW" b="1" dirty="0"/>
              <a:t>美國奧勒岡州</a:t>
            </a:r>
            <a:r>
              <a:rPr lang="zh-TW" altLang="zh-TW" dirty="0"/>
              <a:t>在</a:t>
            </a:r>
            <a:r>
              <a:rPr lang="en-US" altLang="zh-TW" dirty="0"/>
              <a:t>1994</a:t>
            </a:r>
            <a:r>
              <a:rPr lang="zh-TW" altLang="zh-TW" dirty="0"/>
              <a:t>年進行公民投標，以</a:t>
            </a:r>
            <a:r>
              <a:rPr lang="en-US" altLang="zh-TW" dirty="0"/>
              <a:t>51%</a:t>
            </a:r>
            <a:r>
              <a:rPr lang="zh-TW" altLang="zh-TW" dirty="0"/>
              <a:t>合法公民同意將安樂死合法。其後，訂定「死得有尊嚴」法案，其對安樂死可實行對象的規定如下</a:t>
            </a:r>
            <a:r>
              <a:rPr lang="en-US" altLang="zh-TW" dirty="0"/>
              <a:t>:</a:t>
            </a:r>
            <a:endParaRPr lang="zh-TW" altLang="zh-TW" dirty="0"/>
          </a:p>
          <a:p>
            <a:r>
              <a:rPr lang="zh-TW" altLang="zh-TW" dirty="0"/>
              <a:t>必須是末期病人、經醫師評定只剩六個月以下生命、病人本身須向醫生口頭請求自願接受進行安樂死、由醫生鑑定病人並無抑鬱症</a:t>
            </a:r>
            <a:r>
              <a:rPr lang="en-US" altLang="zh-TW" dirty="0"/>
              <a:t>(</a:t>
            </a:r>
            <a:r>
              <a:rPr lang="zh-TW" altLang="zh-TW" dirty="0"/>
              <a:t>憂鬱症</a:t>
            </a:r>
            <a:r>
              <a:rPr lang="en-US" altLang="zh-TW" dirty="0"/>
              <a:t>)</a:t>
            </a:r>
            <a:r>
              <a:rPr lang="zh-TW" altLang="zh-TW" dirty="0"/>
              <a:t>的狀態、醫師須向病人告知還有許多療程如疼痛控制與另類療法可以幫助病人減輕痛苦、在完成上述過程後還需等待</a:t>
            </a:r>
            <a:r>
              <a:rPr lang="en-US" altLang="zh-TW" dirty="0"/>
              <a:t>15</a:t>
            </a:r>
            <a:r>
              <a:rPr lang="zh-TW" altLang="zh-TW" dirty="0"/>
              <a:t>天看病人是否仍有意願。</a:t>
            </a:r>
          </a:p>
          <a:p>
            <a:r>
              <a:rPr lang="zh-TW" altLang="zh-TW" dirty="0"/>
              <a:t>由以上條文的規定仔細做分析，可看出合法的安樂死並不是針對所謂痛不欲生的病人，而且他要求病人一再一再的重複思考，是希望他並不是因為一時的疼痛難忍，或是抑鬱喪志。這是一種很勇敢很有自尊的選擇。</a:t>
            </a:r>
          </a:p>
          <a:p>
            <a:r>
              <a:rPr lang="zh-TW" altLang="zh-TW" dirty="0"/>
              <a:t>奧勒岡州的立法，嚴格而論，不算是安樂死立法，它甚至有意排除了安樂死，只許可醫師協助病人自殺。簡單的說，醫生可以開藥方教病人如何尋死，卻不可以將致命藥劑注射到病人的身上。</a:t>
            </a:r>
            <a:r>
              <a:rPr lang="en-US" altLang="zh-TW" dirty="0"/>
              <a:t>1999</a:t>
            </a:r>
            <a:r>
              <a:rPr lang="zh-TW" altLang="zh-TW" dirty="0"/>
              <a:t>年</a:t>
            </a:r>
            <a:r>
              <a:rPr lang="en-US" altLang="zh-TW" dirty="0"/>
              <a:t>8</a:t>
            </a:r>
            <a:r>
              <a:rPr lang="zh-TW" altLang="zh-TW" dirty="0"/>
              <a:t>月聯邦法院已經宣布它違憲而無效。並非安樂死合法化的案例。</a:t>
            </a:r>
          </a:p>
          <a:p>
            <a:endParaRPr lang="zh-TW" altLang="en-US" dirty="0"/>
          </a:p>
        </p:txBody>
      </p:sp>
    </p:spTree>
    <p:extLst>
      <p:ext uri="{BB962C8B-B14F-4D97-AF65-F5344CB8AC3E}">
        <p14:creationId xmlns:p14="http://schemas.microsoft.com/office/powerpoint/2010/main" val="881779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微軟正黑體" pitchFamily="34" charset="-120"/>
                <a:ea typeface="微軟正黑體" pitchFamily="34" charset="-120"/>
              </a:rPr>
              <a:t>台灣呢</a:t>
            </a:r>
            <a:r>
              <a:rPr lang="en-US" altLang="zh-TW" dirty="0" smtClean="0">
                <a:latin typeface="微軟正黑體" pitchFamily="34" charset="-120"/>
                <a:ea typeface="微軟正黑體" pitchFamily="34" charset="-120"/>
              </a:rPr>
              <a:t>?</a:t>
            </a:r>
            <a:endParaRPr lang="zh-TW" altLang="en-US" dirty="0">
              <a:latin typeface="微軟正黑體" pitchFamily="34" charset="-120"/>
              <a:ea typeface="微軟正黑體" pitchFamily="34" charset="-120"/>
            </a:endParaRPr>
          </a:p>
        </p:txBody>
      </p:sp>
      <p:sp>
        <p:nvSpPr>
          <p:cNvPr id="3" name="內容版面配置區 2"/>
          <p:cNvSpPr>
            <a:spLocks noGrp="1"/>
          </p:cNvSpPr>
          <p:nvPr>
            <p:ph idx="1"/>
          </p:nvPr>
        </p:nvSpPr>
        <p:spPr>
          <a:xfrm>
            <a:off x="457200" y="1340768"/>
            <a:ext cx="8229600" cy="4785395"/>
          </a:xfrm>
        </p:spPr>
        <p:txBody>
          <a:bodyPr>
            <a:normAutofit fontScale="77500" lnSpcReduction="20000"/>
          </a:bodyPr>
          <a:lstStyle/>
          <a:p>
            <a:r>
              <a:rPr lang="zh-TW" altLang="zh-TW" dirty="0"/>
              <a:t>台灣對此議題也爭議一段時間，</a:t>
            </a:r>
            <a:r>
              <a:rPr lang="en-US" altLang="zh-TW" dirty="0"/>
              <a:t>1996</a:t>
            </a:r>
            <a:r>
              <a:rPr lang="zh-TW" altLang="zh-TW" dirty="0"/>
              <a:t>年間因一直照顧著植物人王曉民的母親過世又再度引起討論。近年來法務、衛生各部會或民間團體為此議題召開各種研討會或公聽會，由於涉及道德、法律、宗教與醫學倫理等層面而莫衷一是。然而討論的結果由最初的「</a:t>
            </a:r>
            <a:r>
              <a:rPr lang="zh-TW" altLang="zh-TW" dirty="0">
                <a:solidFill>
                  <a:srgbClr val="FF0000"/>
                </a:solidFill>
              </a:rPr>
              <a:t>安樂死屬違法行為不宜合法化</a:t>
            </a:r>
            <a:r>
              <a:rPr lang="zh-TW" altLang="zh-TW" dirty="0"/>
              <a:t>」，進展成「</a:t>
            </a:r>
            <a:r>
              <a:rPr lang="zh-TW" altLang="zh-TW" dirty="0">
                <a:solidFill>
                  <a:srgbClr val="FF0000"/>
                </a:solidFill>
              </a:rPr>
              <a:t>在安樂死觀念未獲多數共識前，在既不違反道德也不違法的前提下，推動拒絕心肺復甦術急救處置</a:t>
            </a:r>
            <a:r>
              <a:rPr lang="en-US" altLang="zh-TW" dirty="0">
                <a:solidFill>
                  <a:srgbClr val="FF0000"/>
                </a:solidFill>
              </a:rPr>
              <a:t>(DNR</a:t>
            </a:r>
            <a:r>
              <a:rPr lang="zh-TW" altLang="zh-TW" dirty="0">
                <a:solidFill>
                  <a:srgbClr val="FF0000"/>
                </a:solidFill>
              </a:rPr>
              <a:t>，</a:t>
            </a:r>
            <a:r>
              <a:rPr lang="en-US" altLang="zh-TW" dirty="0">
                <a:solidFill>
                  <a:srgbClr val="FF0000"/>
                </a:solidFill>
              </a:rPr>
              <a:t>Do not resuscitation</a:t>
            </a:r>
            <a:r>
              <a:rPr lang="zh-TW" altLang="zh-TW" dirty="0">
                <a:solidFill>
                  <a:srgbClr val="FF0000"/>
                </a:solidFill>
              </a:rPr>
              <a:t>或自然死</a:t>
            </a:r>
            <a:r>
              <a:rPr lang="zh-TW" altLang="zh-TW" dirty="0"/>
              <a:t>」。幾經多方爭議與多年的波折</a:t>
            </a:r>
            <a:r>
              <a:rPr lang="zh-TW" altLang="zh-TW" dirty="0" smtClean="0"/>
              <a:t>，</a:t>
            </a:r>
            <a:endParaRPr lang="en-US" altLang="zh-TW" dirty="0" smtClean="0"/>
          </a:p>
          <a:p>
            <a:r>
              <a:rPr lang="zh-TW" altLang="zh-TW" dirty="0" smtClean="0"/>
              <a:t>西元</a:t>
            </a:r>
            <a:r>
              <a:rPr lang="en-US" altLang="zh-TW" dirty="0"/>
              <a:t>2000</a:t>
            </a:r>
            <a:r>
              <a:rPr lang="zh-TW" altLang="zh-TW" dirty="0"/>
              <a:t>年五月「</a:t>
            </a:r>
            <a:r>
              <a:rPr lang="zh-TW" altLang="zh-TW" dirty="0">
                <a:solidFill>
                  <a:srgbClr val="FF0000"/>
                </a:solidFill>
              </a:rPr>
              <a:t>安寧緩和醫療條例草案</a:t>
            </a:r>
            <a:r>
              <a:rPr lang="zh-TW" altLang="zh-TW" dirty="0"/>
              <a:t>」終於通過三讀。未來，無法治癒的末期病人，經</a:t>
            </a:r>
            <a:r>
              <a:rPr lang="zh-TW" altLang="zh-TW" dirty="0">
                <a:solidFill>
                  <a:srgbClr val="FF0000"/>
                </a:solidFill>
              </a:rPr>
              <a:t>兩</a:t>
            </a:r>
            <a:r>
              <a:rPr lang="zh-TW" altLang="zh-TW" dirty="0"/>
              <a:t>位醫師診斷確定後，可以立意願書，選擇安寧緩和醫療，拒絕施行心臟電擊、氣管插管、急救藥物注射等心肺復甦術，以較有尊嚴的方式自然地離開人世。</a:t>
            </a:r>
          </a:p>
          <a:p>
            <a:endParaRPr lang="zh-TW" altLang="en-US" dirty="0"/>
          </a:p>
        </p:txBody>
      </p:sp>
    </p:spTree>
    <p:extLst>
      <p:ext uri="{BB962C8B-B14F-4D97-AF65-F5344CB8AC3E}">
        <p14:creationId xmlns:p14="http://schemas.microsoft.com/office/powerpoint/2010/main" val="2709906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latin typeface="微軟正黑體" pitchFamily="34" charset="-120"/>
                <a:ea typeface="微軟正黑體" pitchFamily="34" charset="-120"/>
              </a:rPr>
              <a:t>台灣安樂死及自殺相關的法律規定</a:t>
            </a:r>
            <a:endParaRPr lang="zh-TW" altLang="en-US"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normAutofit fontScale="92500" lnSpcReduction="20000"/>
          </a:bodyPr>
          <a:lstStyle/>
          <a:p>
            <a:r>
              <a:rPr lang="zh-TW" altLang="zh-TW" dirty="0"/>
              <a:t>台灣目前與安樂死相關的法律規定包括</a:t>
            </a:r>
            <a:r>
              <a:rPr lang="en-US" altLang="zh-TW" dirty="0"/>
              <a:t>:</a:t>
            </a:r>
            <a:r>
              <a:rPr lang="zh-TW" altLang="zh-TW" dirty="0"/>
              <a:t>憲法第十五條「人民之生存權利、工作權及財產權，應予保障」，以及刑法第二百七十五條加工自殺罪「教唆或幫助他人使之自殺，或受其囑託獲得其承諾而殺之者，處一年以上七年以下有期徒刑」。二者均明文保障人的生命，任何人均無權協助他人結束生命。因此，醫界如果幫助病人進行安樂死，即會遭受刑法之制裁；或者，如果他人本來沒有自殺念頭，經由你的勸誘而產生自殺念頭或行為，即為「教唆他人自殺」。</a:t>
            </a:r>
          </a:p>
          <a:p>
            <a:endParaRPr lang="zh-TW" altLang="en-US" dirty="0"/>
          </a:p>
        </p:txBody>
      </p:sp>
    </p:spTree>
    <p:extLst>
      <p:ext uri="{BB962C8B-B14F-4D97-AF65-F5344CB8AC3E}">
        <p14:creationId xmlns:p14="http://schemas.microsoft.com/office/powerpoint/2010/main" val="28290672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微軟正黑體" pitchFamily="34" charset="-120"/>
                <a:ea typeface="微軟正黑體" pitchFamily="34" charset="-120"/>
              </a:rPr>
              <a:t>各宗教對安樂死的態度</a:t>
            </a:r>
            <a:endParaRPr lang="zh-TW" altLang="en-US" dirty="0">
              <a:latin typeface="微軟正黑體" pitchFamily="34" charset="-120"/>
              <a:ea typeface="微軟正黑體" pitchFamily="34" charset="-120"/>
            </a:endParaRPr>
          </a:p>
        </p:txBody>
      </p:sp>
      <p:sp>
        <p:nvSpPr>
          <p:cNvPr id="3" name="內容版面配置區 2"/>
          <p:cNvSpPr>
            <a:spLocks noGrp="1"/>
          </p:cNvSpPr>
          <p:nvPr>
            <p:ph idx="1"/>
          </p:nvPr>
        </p:nvSpPr>
        <p:spPr>
          <a:xfrm>
            <a:off x="457200" y="1196752"/>
            <a:ext cx="8229600" cy="5256584"/>
          </a:xfrm>
        </p:spPr>
        <p:txBody>
          <a:bodyPr>
            <a:normAutofit fontScale="62500" lnSpcReduction="20000"/>
          </a:bodyPr>
          <a:lstStyle/>
          <a:p>
            <a:pPr marL="0" indent="0">
              <a:buNone/>
            </a:pPr>
            <a:r>
              <a:rPr lang="zh-TW" altLang="en-US" dirty="0" smtClean="0"/>
              <a:t>佛教：由於佛教對「殺生」的基本立場，因此不論是「非自願的積極安    樂死」或 是「非自願的消極安樂死」，都無法許可。但對拿掉維生系統這樣的行為並不是全然不予許可，關鍵在於動機必須淨化而無</a:t>
            </a:r>
            <a:r>
              <a:rPr lang="en-US" altLang="zh-TW" dirty="0" smtClean="0"/>
              <a:t>『</a:t>
            </a:r>
            <a:r>
              <a:rPr lang="zh-TW" altLang="en-US" dirty="0" smtClean="0"/>
              <a:t>殺心</a:t>
            </a:r>
            <a:r>
              <a:rPr lang="en-US" altLang="zh-TW" dirty="0" smtClean="0"/>
              <a:t>』</a:t>
            </a:r>
            <a:r>
              <a:rPr lang="zh-TW" altLang="en-US" dirty="0" smtClean="0"/>
              <a:t>。</a:t>
            </a:r>
            <a:endParaRPr lang="en-US" altLang="zh-TW" dirty="0" smtClean="0"/>
          </a:p>
          <a:p>
            <a:pPr marL="0" indent="0">
              <a:buNone/>
            </a:pPr>
            <a:endParaRPr lang="en-US" altLang="zh-TW" dirty="0" smtClean="0"/>
          </a:p>
          <a:p>
            <a:pPr marL="0" indent="0">
              <a:buNone/>
            </a:pPr>
            <a:r>
              <a:rPr lang="zh-TW" altLang="en-US" dirty="0" smtClean="0"/>
              <a:t>基督教：聖經視人的生命是神聖的</a:t>
            </a:r>
            <a:r>
              <a:rPr lang="en-US" altLang="zh-TW" dirty="0" smtClean="0"/>
              <a:t>,</a:t>
            </a:r>
            <a:r>
              <a:rPr lang="zh-TW" altLang="en-US" dirty="0" smtClean="0"/>
              <a:t>它屬於上帝</a:t>
            </a:r>
            <a:r>
              <a:rPr lang="en-US" altLang="zh-TW" dirty="0" smtClean="0"/>
              <a:t>,</a:t>
            </a:r>
            <a:r>
              <a:rPr lang="zh-TW" altLang="en-US" dirty="0" smtClean="0"/>
              <a:t>所以人們不能輕易決定一</a:t>
            </a:r>
            <a:endParaRPr lang="en-US" altLang="zh-TW" dirty="0" smtClean="0"/>
          </a:p>
          <a:p>
            <a:pPr marL="0" indent="0">
              <a:buNone/>
            </a:pPr>
            <a:r>
              <a:rPr lang="zh-TW" altLang="en-US" dirty="0" smtClean="0"/>
              <a:t>                  個人的生與死。</a:t>
            </a:r>
            <a:endParaRPr lang="en-US" altLang="zh-TW" dirty="0" smtClean="0"/>
          </a:p>
          <a:p>
            <a:pPr marL="0" indent="0">
              <a:buNone/>
            </a:pPr>
            <a:endParaRPr lang="en-US" altLang="zh-TW" dirty="0" smtClean="0"/>
          </a:p>
          <a:p>
            <a:pPr marL="0" indent="0">
              <a:buNone/>
            </a:pPr>
            <a:r>
              <a:rPr lang="zh-TW" altLang="en-US" dirty="0" smtClean="0"/>
              <a:t>天主教：生命是天主給人最寶貴的禮物，除了天主以外，沒有誰有權力終                   </a:t>
            </a:r>
            <a:endParaRPr lang="en-US" altLang="zh-TW" dirty="0" smtClean="0"/>
          </a:p>
          <a:p>
            <a:pPr marL="0" indent="0">
              <a:buNone/>
            </a:pPr>
            <a:r>
              <a:rPr lang="en-US" altLang="zh-TW" dirty="0" smtClean="0"/>
              <a:t>                  </a:t>
            </a:r>
            <a:r>
              <a:rPr lang="zh-TW" altLang="en-US" dirty="0" smtClean="0"/>
              <a:t>結人的生命，自己也沒有。</a:t>
            </a:r>
            <a:endParaRPr lang="en-US" altLang="zh-TW" dirty="0" smtClean="0"/>
          </a:p>
          <a:p>
            <a:pPr marL="0" indent="0">
              <a:buNone/>
            </a:pPr>
            <a:endParaRPr lang="en-US" altLang="zh-TW" dirty="0" smtClean="0"/>
          </a:p>
          <a:p>
            <a:pPr marL="0" indent="0">
              <a:buNone/>
            </a:pPr>
            <a:r>
              <a:rPr lang="zh-TW" altLang="en-US" dirty="0" smtClean="0"/>
              <a:t>道教：贊成消極安樂死、反對積極安樂死，因被動安樂死排除人為干預，</a:t>
            </a:r>
            <a:endParaRPr lang="en-US" altLang="zh-TW" dirty="0" smtClean="0"/>
          </a:p>
          <a:p>
            <a:pPr marL="0" indent="0">
              <a:buNone/>
            </a:pPr>
            <a:r>
              <a:rPr lang="en-US" altLang="zh-TW" dirty="0" smtClean="0"/>
              <a:t>             </a:t>
            </a:r>
            <a:r>
              <a:rPr lang="zh-TW" altLang="en-US" dirty="0" smtClean="0"/>
              <a:t>符合道家順應自然的基本訴求，而主動安樂死是藉由人為的方式， </a:t>
            </a:r>
            <a:endParaRPr lang="en-US" altLang="zh-TW" dirty="0" smtClean="0"/>
          </a:p>
          <a:p>
            <a:pPr marL="0" indent="0">
              <a:buNone/>
            </a:pPr>
            <a:r>
              <a:rPr lang="en-US" altLang="zh-TW" dirty="0" smtClean="0"/>
              <a:t>             </a:t>
            </a:r>
            <a:r>
              <a:rPr lang="zh-TW" altLang="en-US" dirty="0" smtClean="0"/>
              <a:t>導致人的非自然死亡，不見容於道家思想。</a:t>
            </a:r>
          </a:p>
          <a:p>
            <a:endParaRPr lang="zh-TW" altLang="en-US" dirty="0"/>
          </a:p>
        </p:txBody>
      </p:sp>
    </p:spTree>
    <p:extLst>
      <p:ext uri="{BB962C8B-B14F-4D97-AF65-F5344CB8AC3E}">
        <p14:creationId xmlns:p14="http://schemas.microsoft.com/office/powerpoint/2010/main" val="4273985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76672"/>
            <a:ext cx="8229600" cy="5649491"/>
          </a:xfrm>
        </p:spPr>
        <p:txBody>
          <a:bodyPr>
            <a:normAutofit fontScale="62500" lnSpcReduction="20000"/>
          </a:bodyPr>
          <a:lstStyle/>
          <a:p>
            <a:pPr marL="0" indent="0">
              <a:buNone/>
            </a:pPr>
            <a:r>
              <a:rPr lang="zh-TW" altLang="en-US" dirty="0" smtClean="0"/>
              <a:t>伊斯蘭教：</a:t>
            </a:r>
            <a:endParaRPr lang="en-US" altLang="zh-TW" dirty="0" smtClean="0"/>
          </a:p>
          <a:p>
            <a:pPr marL="0" indent="0">
              <a:buNone/>
            </a:pPr>
            <a:endParaRPr lang="en-US" altLang="zh-TW" dirty="0" smtClean="0"/>
          </a:p>
          <a:p>
            <a:pPr marL="0" indent="0">
              <a:buNone/>
            </a:pPr>
            <a:r>
              <a:rPr lang="zh-TW" altLang="en-US" dirty="0" smtClean="0"/>
              <a:t>禁止害怕負擔而讓別人提前去死，即使患者本人願意也不能執行。他</a:t>
            </a:r>
          </a:p>
          <a:p>
            <a:pPr marL="0" indent="0">
              <a:buNone/>
            </a:pPr>
            <a:endParaRPr lang="zh-TW" altLang="en-US" dirty="0" smtClean="0"/>
          </a:p>
          <a:p>
            <a:pPr marL="0" indent="0">
              <a:buNone/>
            </a:pPr>
            <a:r>
              <a:rPr lang="zh-TW" altLang="en-US" dirty="0" smtClean="0"/>
              <a:t> 本人要求死亡，不能成為合法的借口，因為他本人沒有這個要求死的</a:t>
            </a:r>
          </a:p>
          <a:p>
            <a:pPr marL="0" indent="0">
              <a:buNone/>
            </a:pPr>
            <a:endParaRPr lang="zh-TW" altLang="en-US" dirty="0" smtClean="0"/>
          </a:p>
          <a:p>
            <a:pPr marL="0" indent="0">
              <a:buNone/>
            </a:pPr>
            <a:r>
              <a:rPr lang="zh-TW" altLang="en-US" dirty="0" smtClean="0"/>
              <a:t> 權利，他沒有向別人授權殺害他的資格。但許可有條件的使用被動安</a:t>
            </a:r>
          </a:p>
          <a:p>
            <a:pPr marL="0" indent="0">
              <a:buNone/>
            </a:pPr>
            <a:endParaRPr lang="zh-TW" altLang="en-US" dirty="0" smtClean="0"/>
          </a:p>
          <a:p>
            <a:pPr marL="0" indent="0">
              <a:buNone/>
            </a:pPr>
            <a:r>
              <a:rPr lang="zh-TW" altLang="en-US" dirty="0" smtClean="0"/>
              <a:t> 樂死；如果確實診斷患者已有腦死症狀，完全失去理智和知覺，用</a:t>
            </a:r>
          </a:p>
          <a:p>
            <a:pPr marL="0" indent="0">
              <a:buNone/>
            </a:pPr>
            <a:endParaRPr lang="zh-TW" altLang="en-US" dirty="0" smtClean="0"/>
          </a:p>
          <a:p>
            <a:pPr marL="0" indent="0">
              <a:buNone/>
            </a:pPr>
            <a:r>
              <a:rPr lang="zh-TW" altLang="en-US" dirty="0" smtClean="0"/>
              <a:t> 機器和設備維持呼吸和心跳都沒有恢復健康的可能性，伊斯蘭的法制</a:t>
            </a:r>
          </a:p>
          <a:p>
            <a:pPr marL="0" indent="0">
              <a:buNone/>
            </a:pPr>
            <a:endParaRPr lang="zh-TW" altLang="en-US" dirty="0" smtClean="0"/>
          </a:p>
          <a:p>
            <a:pPr marL="0" indent="0">
              <a:buNone/>
            </a:pPr>
            <a:r>
              <a:rPr lang="zh-TW" altLang="en-US" dirty="0" smtClean="0"/>
              <a:t> 許可停止向病者提供延續生命的幫助</a:t>
            </a:r>
            <a:endParaRPr lang="zh-TW" altLang="en-US" dirty="0"/>
          </a:p>
        </p:txBody>
      </p:sp>
    </p:spTree>
    <p:extLst>
      <p:ext uri="{BB962C8B-B14F-4D97-AF65-F5344CB8AC3E}">
        <p14:creationId xmlns:p14="http://schemas.microsoft.com/office/powerpoint/2010/main" val="25340837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微軟正黑體" pitchFamily="34" charset="-120"/>
                <a:ea typeface="微軟正黑體" pitchFamily="34" charset="-120"/>
              </a:rPr>
              <a:t>相關問題</a:t>
            </a:r>
            <a:endParaRPr lang="zh-TW" altLang="en-US" dirty="0">
              <a:latin typeface="微軟正黑體" pitchFamily="34" charset="-120"/>
              <a:ea typeface="微軟正黑體" pitchFamily="34" charset="-120"/>
            </a:endParaRPr>
          </a:p>
        </p:txBody>
      </p:sp>
      <p:sp>
        <p:nvSpPr>
          <p:cNvPr id="3" name="內容版面配置區 2"/>
          <p:cNvSpPr>
            <a:spLocks noGrp="1"/>
          </p:cNvSpPr>
          <p:nvPr>
            <p:ph idx="1"/>
          </p:nvPr>
        </p:nvSpPr>
        <p:spPr>
          <a:xfrm>
            <a:off x="457200" y="1196752"/>
            <a:ext cx="8219256" cy="5472607"/>
          </a:xfrm>
        </p:spPr>
        <p:txBody>
          <a:bodyPr>
            <a:normAutofit fontScale="40000" lnSpcReduction="20000"/>
          </a:bodyPr>
          <a:lstStyle/>
          <a:p>
            <a:r>
              <a:rPr lang="zh-TW" altLang="zh-TW" sz="7000" b="1" dirty="0"/>
              <a:t>他們應該被安樂死嗎</a:t>
            </a:r>
            <a:r>
              <a:rPr lang="en-US" altLang="zh-TW" sz="7000" b="1" dirty="0"/>
              <a:t>?</a:t>
            </a:r>
            <a:endParaRPr lang="zh-TW" altLang="zh-TW" sz="7000" dirty="0"/>
          </a:p>
          <a:p>
            <a:pPr marL="0" indent="0">
              <a:buNone/>
            </a:pPr>
            <a:r>
              <a:rPr lang="zh-TW" altLang="zh-TW" sz="5000" dirty="0" smtClean="0"/>
              <a:t>一種</a:t>
            </a:r>
            <a:r>
              <a:rPr lang="zh-TW" altLang="zh-TW" sz="5000" dirty="0"/>
              <a:t>受到支持的安樂死，是非自願的消極</a:t>
            </a:r>
            <a:r>
              <a:rPr lang="en-US" altLang="zh-TW" sz="5000" dirty="0"/>
              <a:t>(</a:t>
            </a:r>
            <a:r>
              <a:rPr lang="zh-TW" altLang="zh-TW" sz="5000" dirty="0"/>
              <a:t>或積極</a:t>
            </a:r>
            <a:r>
              <a:rPr lang="en-US" altLang="zh-TW" sz="5000" dirty="0"/>
              <a:t>)</a:t>
            </a:r>
            <a:r>
              <a:rPr lang="zh-TW" altLang="zh-TW" sz="5000" dirty="0"/>
              <a:t>安樂死，是在未經當事人同意或要求下而任其死亡或協助死亡，換句話說，由執行者來決定什麼才是對當事人最好。這種情況常發生在對長期昏迷者</a:t>
            </a:r>
            <a:r>
              <a:rPr lang="en-US" altLang="zh-TW" sz="5000" dirty="0"/>
              <a:t>(</a:t>
            </a:r>
            <a:r>
              <a:rPr lang="zh-TW" altLang="zh-TW" sz="5000" dirty="0"/>
              <a:t>如植物人</a:t>
            </a:r>
            <a:r>
              <a:rPr lang="en-US" altLang="zh-TW" sz="5000" dirty="0"/>
              <a:t>)</a:t>
            </a:r>
            <a:r>
              <a:rPr lang="zh-TW" altLang="zh-TW" sz="5000" dirty="0"/>
              <a:t>的生死爭議上</a:t>
            </a:r>
            <a:r>
              <a:rPr lang="zh-TW" altLang="zh-TW" sz="5000" dirty="0" smtClean="0"/>
              <a:t>。</a:t>
            </a:r>
            <a:endParaRPr lang="en-US" altLang="zh-TW" sz="5000" dirty="0" smtClean="0"/>
          </a:p>
          <a:p>
            <a:pPr marL="0" indent="0">
              <a:buNone/>
            </a:pPr>
            <a:endParaRPr lang="zh-TW" altLang="zh-TW" sz="4200" dirty="0"/>
          </a:p>
          <a:p>
            <a:pPr marL="0" indent="0">
              <a:buNone/>
            </a:pPr>
            <a:r>
              <a:rPr lang="zh-TW" altLang="zh-TW" sz="5000" dirty="0" smtClean="0"/>
              <a:t>就</a:t>
            </a:r>
            <a:r>
              <a:rPr lang="zh-TW" altLang="zh-TW" sz="5000" dirty="0"/>
              <a:t>非自願的安樂死，尤其是植物人的問題而言，以台灣最具典型的實例</a:t>
            </a:r>
            <a:r>
              <a:rPr lang="en-US" altLang="zh-TW" sz="5000" dirty="0"/>
              <a:t>-------</a:t>
            </a:r>
            <a:r>
              <a:rPr lang="zh-TW" altLang="zh-TW" sz="5000" dirty="0"/>
              <a:t>王曉明為例。王曉明的父母用其大半輩子照顧女兒，直到他們臨終前才放棄希望，甚至贊成安樂死，他們的舉動是人們誤以為植物人終歸是該安樂死。其實，如果王曉明的父母可以長命百歲或比女兒晚歸天國，以他們的照顧精神相信他們一定會照顧女兒到她生命的終點。然而兩老生命的有限且找不到替代的照顧方案，使他們終須無奈地放棄。而這正是社會缺乏照顧植物人的完善制度所造成的必然結果，也是植物人及其家屬無法解決其困境的悲哀</a:t>
            </a:r>
            <a:r>
              <a:rPr lang="zh-TW" altLang="zh-TW" sz="5000" dirty="0" smtClean="0"/>
              <a:t>。</a:t>
            </a:r>
            <a:endParaRPr lang="en-US" altLang="zh-TW" sz="5000" dirty="0" smtClean="0"/>
          </a:p>
          <a:p>
            <a:pPr marL="0" indent="0">
              <a:buNone/>
            </a:pPr>
            <a:endParaRPr lang="zh-TW" altLang="zh-TW" sz="4200" dirty="0"/>
          </a:p>
          <a:p>
            <a:pPr marL="0" indent="0">
              <a:buNone/>
            </a:pPr>
            <a:r>
              <a:rPr lang="zh-TW" altLang="zh-TW" sz="4200" dirty="0"/>
              <a:t>支持非自願的安樂死的人所持理由多半是從照顧植物人的高醫療、經濟與社會成本，影響資源分配的角度上來考量；反對者所持的理由是沒有任何人有權利去結束自己或他人的生命，植物人也有突然甦醒的奇蹟事件。事實上，只要一息尚存</a:t>
            </a:r>
            <a:r>
              <a:rPr lang="en-US" altLang="zh-TW" sz="4200" dirty="0"/>
              <a:t>(</a:t>
            </a:r>
            <a:r>
              <a:rPr lang="zh-TW" altLang="zh-TW" sz="4200" dirty="0"/>
              <a:t>即使是植物人</a:t>
            </a:r>
            <a:r>
              <a:rPr lang="en-US" altLang="zh-TW" sz="4200" dirty="0"/>
              <a:t>)</a:t>
            </a:r>
            <a:r>
              <a:rPr lang="zh-TW" altLang="zh-TW" sz="4200" dirty="0"/>
              <a:t>的生命都值得尊重。在此，如果要算計照顧生命所耗費的各種成本，我們可能會落入「誰該活或該死」的另一議題而不得解。針對以上到支持的安樂死情境，我們不禁要問</a:t>
            </a:r>
            <a:r>
              <a:rPr lang="en-US" altLang="zh-TW" sz="4200" dirty="0"/>
              <a:t>:</a:t>
            </a:r>
            <a:r>
              <a:rPr lang="zh-TW" altLang="zh-TW" sz="4200" dirty="0"/>
              <a:t>除了安樂死的作法外，難道就沒有其他的替代方案了嗎</a:t>
            </a:r>
            <a:r>
              <a:rPr lang="en-US" altLang="zh-TW" sz="4200" dirty="0"/>
              <a:t>?</a:t>
            </a:r>
            <a:endParaRPr lang="zh-TW" altLang="zh-TW" sz="4200" dirty="0"/>
          </a:p>
          <a:p>
            <a:endParaRPr lang="zh-TW" altLang="en-US" dirty="0"/>
          </a:p>
        </p:txBody>
      </p:sp>
    </p:spTree>
    <p:extLst>
      <p:ext uri="{BB962C8B-B14F-4D97-AF65-F5344CB8AC3E}">
        <p14:creationId xmlns:p14="http://schemas.microsoft.com/office/powerpoint/2010/main" val="26786801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332656"/>
            <a:ext cx="8229600" cy="5793507"/>
          </a:xfrm>
        </p:spPr>
        <p:txBody>
          <a:bodyPr>
            <a:normAutofit fontScale="70000" lnSpcReduction="20000"/>
          </a:bodyPr>
          <a:lstStyle/>
          <a:p>
            <a:pPr marL="0" indent="0">
              <a:buNone/>
            </a:pPr>
            <a:r>
              <a:rPr lang="zh-TW" altLang="zh-TW" sz="4000" b="1" dirty="0"/>
              <a:t>他們為何要求安樂死</a:t>
            </a:r>
            <a:r>
              <a:rPr lang="en-US" altLang="zh-TW" sz="4000" b="1" dirty="0" smtClean="0"/>
              <a:t>?</a:t>
            </a:r>
          </a:p>
          <a:p>
            <a:pPr marL="0" indent="0">
              <a:buNone/>
            </a:pPr>
            <a:endParaRPr lang="zh-TW" altLang="zh-TW" sz="4000" dirty="0"/>
          </a:p>
          <a:p>
            <a:r>
              <a:rPr lang="en-US" altLang="zh-TW" dirty="0"/>
              <a:t> </a:t>
            </a:r>
            <a:r>
              <a:rPr lang="zh-TW" altLang="zh-TW" dirty="0" smtClean="0"/>
              <a:t>在</a:t>
            </a:r>
            <a:r>
              <a:rPr lang="zh-TW" altLang="zh-TW" dirty="0"/>
              <a:t>安樂死的各種定義或可能做法中，較為人們支持的狀況有兩種，一種是自願的消極</a:t>
            </a:r>
            <a:r>
              <a:rPr lang="en-US" altLang="zh-TW" dirty="0"/>
              <a:t>(</a:t>
            </a:r>
            <a:r>
              <a:rPr lang="zh-TW" altLang="zh-TW" dirty="0"/>
              <a:t>或積極</a:t>
            </a:r>
            <a:r>
              <a:rPr lang="en-US" altLang="zh-TW" dirty="0"/>
              <a:t>)</a:t>
            </a:r>
            <a:r>
              <a:rPr lang="zh-TW" altLang="zh-TW" dirty="0"/>
              <a:t>安樂死，指罹患十分痛苦的不治之症或身體機能完全失調情況下的自願死亡。這是基於當事人的意願及醫師的判斷，為除去其痛苦而移除維生裝置，提前結束其生命；贊同者支持的理由是人有權利決定自己的死亡</a:t>
            </a:r>
            <a:r>
              <a:rPr lang="en-US" altLang="zh-TW" dirty="0"/>
              <a:t>(</a:t>
            </a:r>
            <a:r>
              <a:rPr lang="zh-TW" altLang="zh-TW" dirty="0"/>
              <a:t>或稱生命自決權</a:t>
            </a:r>
            <a:r>
              <a:rPr lang="en-US" altLang="zh-TW" dirty="0"/>
              <a:t>)</a:t>
            </a:r>
            <a:r>
              <a:rPr lang="zh-TW" altLang="zh-TW" dirty="0"/>
              <a:t>及視減除痛苦為道德。這種情況較常發生在不堪長期為病痛纏身者</a:t>
            </a:r>
            <a:r>
              <a:rPr lang="en-US" altLang="zh-TW" dirty="0"/>
              <a:t>(</a:t>
            </a:r>
            <a:r>
              <a:rPr lang="zh-TW" altLang="zh-TW" dirty="0"/>
              <a:t>如癌症病患</a:t>
            </a:r>
            <a:r>
              <a:rPr lang="en-US" altLang="zh-TW" dirty="0"/>
              <a:t>)</a:t>
            </a:r>
            <a:r>
              <a:rPr lang="zh-TW" altLang="zh-TW" dirty="0"/>
              <a:t>的要求協助自殺上。</a:t>
            </a:r>
          </a:p>
          <a:p>
            <a:r>
              <a:rPr lang="zh-TW" altLang="zh-TW" dirty="0"/>
              <a:t>事實上，幾乎所有不治之症</a:t>
            </a:r>
            <a:r>
              <a:rPr lang="en-US" altLang="zh-TW" dirty="0"/>
              <a:t>(</a:t>
            </a:r>
            <a:r>
              <a:rPr lang="zh-TW" altLang="zh-TW" dirty="0"/>
              <a:t>尤其是末期癌症</a:t>
            </a:r>
            <a:r>
              <a:rPr lang="en-US" altLang="zh-TW" dirty="0"/>
              <a:t>)</a:t>
            </a:r>
            <a:r>
              <a:rPr lang="zh-TW" altLang="zh-TW" dirty="0"/>
              <a:t>都是痛苦難耐的；也許我們該探究的並非是否該協助他們如願死亡，而是如何使痛苦得到控制，如何不以死亡為手段而能真正的減除痛苦。文獻顯示很多要求協助死亡的人，除了生理上的疼痛難耐之外，還伴隨其他心理或社會的因素使他們想提早結束生命。</a:t>
            </a:r>
          </a:p>
          <a:p>
            <a:r>
              <a:rPr lang="zh-TW" altLang="zh-TW" dirty="0"/>
              <a:t>累積多年臨床的觀察與經驗的</a:t>
            </a:r>
            <a:r>
              <a:rPr lang="en-US" altLang="zh-TW" dirty="0"/>
              <a:t>Quill</a:t>
            </a:r>
            <a:r>
              <a:rPr lang="zh-TW" altLang="zh-TW" dirty="0"/>
              <a:t>在《醫生，我想死，請幫助我》</a:t>
            </a:r>
            <a:r>
              <a:rPr lang="en-US" altLang="zh-TW" dirty="0"/>
              <a:t>(1993)</a:t>
            </a:r>
            <a:r>
              <a:rPr lang="zh-TW" altLang="zh-TW" dirty="0"/>
              <a:t>一文中指出，病患請求協助自殺的情況或原因可能包括</a:t>
            </a:r>
            <a:r>
              <a:rPr lang="en-US" altLang="zh-TW" dirty="0"/>
              <a:t>:</a:t>
            </a:r>
            <a:endParaRPr lang="zh-TW" altLang="zh-TW" dirty="0"/>
          </a:p>
          <a:p>
            <a:endParaRPr lang="zh-TW" altLang="en-US" dirty="0"/>
          </a:p>
        </p:txBody>
      </p:sp>
    </p:spTree>
    <p:extLst>
      <p:ext uri="{BB962C8B-B14F-4D97-AF65-F5344CB8AC3E}">
        <p14:creationId xmlns:p14="http://schemas.microsoft.com/office/powerpoint/2010/main" val="12971818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7544" y="188640"/>
            <a:ext cx="8229600" cy="6480720"/>
          </a:xfrm>
        </p:spPr>
        <p:txBody>
          <a:bodyPr>
            <a:normAutofit fontScale="92500" lnSpcReduction="20000"/>
          </a:bodyPr>
          <a:lstStyle/>
          <a:p>
            <a:pPr marL="0" lvl="0" indent="0">
              <a:buNone/>
            </a:pPr>
            <a:r>
              <a:rPr lang="zh-TW" altLang="en-US" b="1" dirty="0" smtClean="0">
                <a:latin typeface="新細明體"/>
                <a:ea typeface="新細明體"/>
              </a:rPr>
              <a:t>⑴</a:t>
            </a:r>
            <a:r>
              <a:rPr lang="zh-TW" altLang="zh-TW" b="1" dirty="0" smtClean="0"/>
              <a:t>對</a:t>
            </a:r>
            <a:r>
              <a:rPr lang="zh-TW" altLang="zh-TW" b="1" dirty="0"/>
              <a:t>急性的醫療方式感到厭倦或絕望</a:t>
            </a:r>
            <a:endParaRPr lang="zh-TW" altLang="zh-TW" dirty="0"/>
          </a:p>
          <a:p>
            <a:r>
              <a:rPr lang="zh-TW" altLang="zh-TW" dirty="0"/>
              <a:t>很多罹患絕症或絕症末期的病人長期進出醫院，由於醫療方式對病況沒有改善或逐漸惡化，就可能出現拒絕繼續治療或提出醫生協助死亡的要求。</a:t>
            </a:r>
            <a:r>
              <a:rPr lang="en-US" altLang="zh-TW" dirty="0"/>
              <a:t>Quill</a:t>
            </a:r>
            <a:r>
              <a:rPr lang="zh-TW" altLang="zh-TW" dirty="0"/>
              <a:t>認為，改變或選擇其他的治療模式，如舒適療法</a:t>
            </a:r>
            <a:r>
              <a:rPr lang="en-US" altLang="zh-TW" dirty="0"/>
              <a:t>(comfort care)</a:t>
            </a:r>
            <a:r>
              <a:rPr lang="zh-TW" altLang="zh-TW" dirty="0"/>
              <a:t>替代急性醫療模式，或以症狀緩解法代替化學治療，當可使病患得到更適當的照顧。</a:t>
            </a:r>
          </a:p>
          <a:p>
            <a:pPr marL="0" lvl="0" indent="0">
              <a:buNone/>
            </a:pPr>
            <a:r>
              <a:rPr lang="zh-TW" altLang="en-US" b="1" dirty="0" smtClean="0">
                <a:latin typeface="新細明體"/>
                <a:ea typeface="新細明體"/>
              </a:rPr>
              <a:t>⑵</a:t>
            </a:r>
            <a:r>
              <a:rPr lang="zh-TW" altLang="zh-TW" b="1" dirty="0" smtClean="0"/>
              <a:t>對於</a:t>
            </a:r>
            <a:r>
              <a:rPr lang="zh-TW" altLang="zh-TW" b="1" dirty="0"/>
              <a:t>生理症狀無知或無助</a:t>
            </a:r>
            <a:endParaRPr lang="zh-TW" altLang="zh-TW" dirty="0"/>
          </a:p>
          <a:p>
            <a:r>
              <a:rPr lang="zh-TW" altLang="zh-TW" dirty="0"/>
              <a:t>有些就久病不癒但並不擅長表達的老人家，可能一味忍受自己身體上的病痛或對藥物不了解而無法控制疼痛，當疼痛難耐時，會萌生自殺或要求醫生協助死亡的念頭。遇上這種情況，醫者可以與病患討論疼痛情形，並彈性調整適量的止痛藥，按時服藥控制疼痛，以得到緩和性的照顧</a:t>
            </a:r>
            <a:r>
              <a:rPr lang="en-US" altLang="zh-TW" dirty="0"/>
              <a:t>(palliative care)</a:t>
            </a:r>
            <a:r>
              <a:rPr lang="zh-TW" altLang="zh-TW" dirty="0"/>
              <a:t>。</a:t>
            </a:r>
          </a:p>
          <a:p>
            <a:endParaRPr lang="zh-TW" altLang="en-US" dirty="0"/>
          </a:p>
        </p:txBody>
      </p:sp>
    </p:spTree>
    <p:extLst>
      <p:ext uri="{BB962C8B-B14F-4D97-AF65-F5344CB8AC3E}">
        <p14:creationId xmlns:p14="http://schemas.microsoft.com/office/powerpoint/2010/main" val="12971818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88640"/>
            <a:ext cx="8229600" cy="6408712"/>
          </a:xfrm>
        </p:spPr>
        <p:txBody>
          <a:bodyPr>
            <a:normAutofit fontScale="62500" lnSpcReduction="20000"/>
          </a:bodyPr>
          <a:lstStyle/>
          <a:p>
            <a:pPr marL="0" lvl="0" indent="0">
              <a:buNone/>
            </a:pPr>
            <a:r>
              <a:rPr lang="zh-TW" altLang="en-US" b="1" dirty="0" smtClean="0">
                <a:latin typeface="新細明體"/>
                <a:ea typeface="新細明體"/>
              </a:rPr>
              <a:t>⑶</a:t>
            </a:r>
            <a:r>
              <a:rPr lang="zh-TW" altLang="zh-TW" b="1" dirty="0" smtClean="0"/>
              <a:t>突發的心理、社會問題</a:t>
            </a:r>
            <a:endParaRPr lang="zh-TW" altLang="zh-TW" dirty="0" smtClean="0"/>
          </a:p>
          <a:p>
            <a:r>
              <a:rPr lang="en-US" altLang="zh-TW" dirty="0" smtClean="0"/>
              <a:t>Quill</a:t>
            </a:r>
            <a:r>
              <a:rPr lang="zh-TW" altLang="zh-TW" dirty="0" smtClean="0"/>
              <a:t>曾協助過一位七十歲罹患白血症</a:t>
            </a:r>
            <a:r>
              <a:rPr lang="en-US" altLang="zh-TW" dirty="0" smtClean="0"/>
              <a:t>(</a:t>
            </a:r>
            <a:r>
              <a:rPr lang="zh-TW" altLang="zh-TW" dirty="0" smtClean="0"/>
              <a:t>俗稱血癌</a:t>
            </a:r>
            <a:r>
              <a:rPr lang="en-US" altLang="zh-TW" dirty="0" smtClean="0"/>
              <a:t>)</a:t>
            </a:r>
            <a:r>
              <a:rPr lang="zh-TW" altLang="zh-TW" dirty="0" smtClean="0"/>
              <a:t>，病況時好時壞的女性。這位女性以為自己即將死亡，於是女兒辭職帶了孫子回家照顧她。但是當執行居家的安寧療護</a:t>
            </a:r>
            <a:r>
              <a:rPr lang="en-US" altLang="zh-TW" dirty="0" smtClean="0"/>
              <a:t>(home hospice program)</a:t>
            </a:r>
            <a:r>
              <a:rPr lang="zh-TW" altLang="zh-TW" dirty="0" smtClean="0"/>
              <a:t>兩個多月後，病況卻變穩定了。回醫院檢查時，醫生雖表示情況不錯，但她卻向醫生提出協助死亡的要求，表示「因沒有未來，人生已無意義」，更重要的是，「變成女兒的負擔」。</a:t>
            </a:r>
          </a:p>
          <a:p>
            <a:r>
              <a:rPr lang="zh-TW" altLang="zh-TW" dirty="0" smtClean="0"/>
              <a:t>拖累家人或變成別人的包袱是很多臨終病患心理上的隱憂或確實造成家人的困擾。若能夠過正式或非正式的家庭會議討論，共商因應之對策，相信可解決病患及家屬的共同困擾。</a:t>
            </a:r>
          </a:p>
          <a:p>
            <a:pPr marL="0" lvl="0" indent="0">
              <a:buNone/>
            </a:pPr>
            <a:r>
              <a:rPr lang="zh-TW" altLang="en-US" b="1" dirty="0" smtClean="0">
                <a:latin typeface="新細明體"/>
                <a:ea typeface="新細明體"/>
              </a:rPr>
              <a:t>⑷</a:t>
            </a:r>
            <a:r>
              <a:rPr lang="zh-TW" altLang="zh-TW" b="1" dirty="0" smtClean="0"/>
              <a:t>精神或宗教上的危機</a:t>
            </a:r>
            <a:r>
              <a:rPr lang="en-US" altLang="zh-TW" b="1" dirty="0" smtClean="0"/>
              <a:t>(</a:t>
            </a:r>
            <a:r>
              <a:rPr lang="zh-TW" altLang="zh-TW" b="1" dirty="0" smtClean="0"/>
              <a:t>或稱靈性危機</a:t>
            </a:r>
            <a:r>
              <a:rPr lang="en-US" altLang="zh-TW" b="1" dirty="0" smtClean="0"/>
              <a:t>)</a:t>
            </a:r>
            <a:endParaRPr lang="zh-TW" altLang="zh-TW" dirty="0" smtClean="0"/>
          </a:p>
          <a:p>
            <a:r>
              <a:rPr lang="zh-TW" altLang="zh-TW" dirty="0" smtClean="0"/>
              <a:t>對某些生活規律正常或有虔誠宗教信仰的人而言，若遭遇意外事故或疾病時，可能會對自己原有的信念發生動搖或質疑。</a:t>
            </a:r>
            <a:r>
              <a:rPr lang="en-US" altLang="zh-TW" dirty="0" smtClean="0"/>
              <a:t>Quill</a:t>
            </a:r>
            <a:r>
              <a:rPr lang="zh-TW" altLang="zh-TW" dirty="0" smtClean="0"/>
              <a:t>曾協助一位因輸血罹患</a:t>
            </a:r>
            <a:r>
              <a:rPr lang="en-US" altLang="zh-TW" dirty="0" smtClean="0"/>
              <a:t>AIDS</a:t>
            </a:r>
            <a:r>
              <a:rPr lang="zh-TW" altLang="zh-TW" dirty="0" smtClean="0"/>
              <a:t>的女性病患，她是一位虔誠的基督徒。就醫的過程中，她雖常自我解釋這是上帝在考驗她的勇氣，但仍不免質疑上帝為何如此待她；雖上教堂但不信任神職人員或教友，不敢讓別人知道她罹病的事實，也不希望到疾病末期大家會知道她因</a:t>
            </a:r>
            <a:r>
              <a:rPr lang="en-US" altLang="zh-TW" dirty="0" smtClean="0"/>
              <a:t>AIDS</a:t>
            </a:r>
            <a:r>
              <a:rPr lang="zh-TW" altLang="zh-TW" dirty="0" smtClean="0"/>
              <a:t>而死。孤單的感覺，求死的念頭就不斷出現了</a:t>
            </a:r>
            <a:r>
              <a:rPr lang="en-US" altLang="zh-TW" dirty="0" smtClean="0"/>
              <a:t>……..</a:t>
            </a:r>
            <a:endParaRPr lang="zh-TW" altLang="zh-TW" dirty="0" smtClean="0"/>
          </a:p>
          <a:p>
            <a:r>
              <a:rPr lang="zh-TW" altLang="zh-TW" dirty="0" smtClean="0"/>
              <a:t>這個案例的女主角已有憂鬱的傾向；</a:t>
            </a:r>
            <a:r>
              <a:rPr lang="en-US" altLang="zh-TW" dirty="0" smtClean="0"/>
              <a:t>Quill</a:t>
            </a:r>
            <a:r>
              <a:rPr lang="zh-TW" altLang="zh-TW" dirty="0" smtClean="0"/>
              <a:t>認為適當的宣洩內心的不平或表達憤怒都是必要而可行的方式，或是選擇另一活動場所</a:t>
            </a:r>
            <a:r>
              <a:rPr lang="en-US" altLang="zh-TW" dirty="0" smtClean="0"/>
              <a:t>(</a:t>
            </a:r>
            <a:r>
              <a:rPr lang="zh-TW" altLang="zh-TW" dirty="0" smtClean="0"/>
              <a:t>另一所教堂</a:t>
            </a:r>
            <a:r>
              <a:rPr lang="en-US" altLang="zh-TW" dirty="0" smtClean="0"/>
              <a:t>)</a:t>
            </a:r>
            <a:r>
              <a:rPr lang="zh-TW" altLang="zh-TW" dirty="0" smtClean="0"/>
              <a:t>，重新建立人際關係，再開放自己的心靈以避免走向憂鬱之路。</a:t>
            </a:r>
          </a:p>
          <a:p>
            <a:endParaRPr lang="zh-TW" altLang="en-US" dirty="0"/>
          </a:p>
        </p:txBody>
      </p:sp>
    </p:spTree>
    <p:extLst>
      <p:ext uri="{BB962C8B-B14F-4D97-AF65-F5344CB8AC3E}">
        <p14:creationId xmlns:p14="http://schemas.microsoft.com/office/powerpoint/2010/main" val="3919589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微軟正黑體" pitchFamily="34" charset="-120"/>
                <a:ea typeface="微軟正黑體" pitchFamily="34" charset="-120"/>
              </a:rPr>
              <a:t>生死學的意涵</a:t>
            </a:r>
            <a:endParaRPr lang="zh-TW" altLang="en-US"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lstStyle/>
          <a:p>
            <a:r>
              <a:rPr lang="zh-TW" altLang="zh-TW" dirty="0"/>
              <a:t>生死</a:t>
            </a:r>
            <a:r>
              <a:rPr lang="zh-TW" altLang="zh-TW" dirty="0" smtClean="0"/>
              <a:t>學（</a:t>
            </a:r>
            <a:r>
              <a:rPr lang="en-US" altLang="zh-TW" dirty="0"/>
              <a:t>Philosophy of life and death</a:t>
            </a:r>
            <a:r>
              <a:rPr lang="zh-TW" altLang="zh-TW" dirty="0" smtClean="0"/>
              <a:t>）</a:t>
            </a:r>
            <a:endParaRPr lang="en-US" altLang="zh-TW" dirty="0" smtClean="0"/>
          </a:p>
          <a:p>
            <a:pPr marL="0" indent="0">
              <a:buNone/>
            </a:pPr>
            <a:r>
              <a:rPr lang="zh-TW" altLang="en-US" dirty="0"/>
              <a:t> </a:t>
            </a:r>
            <a:r>
              <a:rPr lang="zh-TW" altLang="zh-TW" dirty="0" smtClean="0"/>
              <a:t>即</a:t>
            </a:r>
            <a:r>
              <a:rPr lang="zh-TW" altLang="zh-TW" dirty="0"/>
              <a:t>是對「人的生與死」作理性研究的學問</a:t>
            </a:r>
            <a:r>
              <a:rPr lang="zh-TW" altLang="zh-TW" dirty="0" smtClean="0"/>
              <a:t>，</a:t>
            </a:r>
            <a:r>
              <a:rPr lang="zh-TW" altLang="en-US" dirty="0" smtClean="0"/>
              <a:t>      </a:t>
            </a:r>
            <a:r>
              <a:rPr lang="zh-TW" altLang="zh-TW" dirty="0" smtClean="0"/>
              <a:t>又</a:t>
            </a:r>
            <a:r>
              <a:rPr lang="zh-TW" altLang="zh-TW" dirty="0"/>
              <a:t>稱為「生死</a:t>
            </a:r>
            <a:r>
              <a:rPr lang="zh-TW" altLang="zh-TW" dirty="0" smtClean="0"/>
              <a:t>哲學</a:t>
            </a:r>
            <a:r>
              <a:rPr lang="zh-TW" altLang="en-US" dirty="0" smtClean="0"/>
              <a:t>」</a:t>
            </a:r>
            <a:endParaRPr lang="zh-TW" altLang="zh-TW" dirty="0"/>
          </a:p>
          <a:p>
            <a:endParaRPr lang="zh-TW" altLang="en-US" dirty="0"/>
          </a:p>
        </p:txBody>
      </p:sp>
    </p:spTree>
    <p:extLst>
      <p:ext uri="{BB962C8B-B14F-4D97-AF65-F5344CB8AC3E}">
        <p14:creationId xmlns:p14="http://schemas.microsoft.com/office/powerpoint/2010/main" val="27004062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23528" y="548680"/>
            <a:ext cx="8229600" cy="4525963"/>
          </a:xfrm>
        </p:spPr>
        <p:txBody>
          <a:bodyPr/>
          <a:lstStyle/>
          <a:p>
            <a:pPr marL="0" lvl="0" indent="0">
              <a:buNone/>
            </a:pPr>
            <a:r>
              <a:rPr lang="zh-TW" altLang="en-US" b="1" dirty="0" smtClean="0">
                <a:latin typeface="新細明體"/>
                <a:ea typeface="新細明體"/>
              </a:rPr>
              <a:t>⑸</a:t>
            </a:r>
            <a:r>
              <a:rPr lang="zh-TW" altLang="zh-TW" b="1" dirty="0" smtClean="0"/>
              <a:t>憂鬱症</a:t>
            </a:r>
            <a:endParaRPr lang="zh-TW" altLang="zh-TW" dirty="0" smtClean="0"/>
          </a:p>
          <a:p>
            <a:r>
              <a:rPr lang="zh-TW" altLang="zh-TW" dirty="0" smtClean="0"/>
              <a:t>臨床上常見精神疾病的患者有自殺的概念或行為，這些人在罹病之初或治療過程中或多或少會出現抗拒、悲傷、憤怒等憂鬱現象。適量的藥物控制與配合心理輔導的治療方式對確定是精神疾病的患者，具有相當明顯的療效。</a:t>
            </a:r>
          </a:p>
          <a:p>
            <a:endParaRPr lang="zh-TW" altLang="en-US" dirty="0"/>
          </a:p>
        </p:txBody>
      </p:sp>
    </p:spTree>
    <p:extLst>
      <p:ext uri="{BB962C8B-B14F-4D97-AF65-F5344CB8AC3E}">
        <p14:creationId xmlns:p14="http://schemas.microsoft.com/office/powerpoint/2010/main" val="12673850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微軟正黑體" pitchFamily="34" charset="-120"/>
                <a:ea typeface="微軟正黑體" pitchFamily="34" charset="-120"/>
              </a:rPr>
              <a:t>安樂死案例</a:t>
            </a:r>
            <a:endParaRPr lang="zh-TW" altLang="en-US" dirty="0">
              <a:latin typeface="微軟正黑體" pitchFamily="34" charset="-120"/>
              <a:ea typeface="微軟正黑體" pitchFamily="34" charset="-120"/>
            </a:endParaRPr>
          </a:p>
        </p:txBody>
      </p:sp>
      <p:sp>
        <p:nvSpPr>
          <p:cNvPr id="3" name="內容版面配置區 2"/>
          <p:cNvSpPr>
            <a:spLocks noGrp="1"/>
          </p:cNvSpPr>
          <p:nvPr>
            <p:ph idx="1"/>
          </p:nvPr>
        </p:nvSpPr>
        <p:spPr>
          <a:xfrm>
            <a:off x="457200" y="1340768"/>
            <a:ext cx="8229600" cy="5256584"/>
          </a:xfrm>
        </p:spPr>
        <p:txBody>
          <a:bodyPr>
            <a:normAutofit fontScale="55000" lnSpcReduction="20000"/>
          </a:bodyPr>
          <a:lstStyle/>
          <a:p>
            <a:pPr marL="0" indent="0">
              <a:buNone/>
            </a:pPr>
            <a:r>
              <a:rPr lang="zh-TW" altLang="en-US" dirty="0" smtClean="0"/>
              <a:t>安樂死與親情的深層衝突</a:t>
            </a:r>
            <a:endParaRPr lang="en-US" altLang="zh-TW" dirty="0" smtClean="0"/>
          </a:p>
          <a:p>
            <a:pPr marL="0" indent="0">
              <a:buNone/>
            </a:pPr>
            <a:endParaRPr lang="en-US" altLang="zh-TW" dirty="0" smtClean="0"/>
          </a:p>
          <a:p>
            <a:pPr marL="0" indent="0">
              <a:buNone/>
            </a:pPr>
            <a:r>
              <a:rPr lang="zh-TW" altLang="en-US" dirty="0" smtClean="0"/>
              <a:t>美國佛州植物人泰莉的安樂死官司，已經引起了全美民眾的關注。泰莉是</a:t>
            </a:r>
            <a:endParaRPr lang="en-US" altLang="zh-TW" dirty="0" smtClean="0"/>
          </a:p>
          <a:p>
            <a:pPr marL="0" indent="0">
              <a:buNone/>
            </a:pPr>
            <a:r>
              <a:rPr lang="zh-TW" altLang="en-US" dirty="0" smtClean="0"/>
              <a:t>在十五年前，因為體內鉀離子失衡，心臟一度停止跳動，導致腦部缺氧，</a:t>
            </a:r>
            <a:endParaRPr lang="en-US" altLang="zh-TW" dirty="0" smtClean="0"/>
          </a:p>
          <a:p>
            <a:pPr marL="0" indent="0">
              <a:buNone/>
            </a:pPr>
            <a:r>
              <a:rPr lang="zh-TW" altLang="en-US" dirty="0" smtClean="0"/>
              <a:t>後來成為永久性植物人。在１９９８年，泰莉的丈夫以泰莉陷入植物人之</a:t>
            </a:r>
            <a:endParaRPr lang="en-US" altLang="zh-TW" dirty="0" smtClean="0"/>
          </a:p>
          <a:p>
            <a:pPr marL="0" indent="0">
              <a:buNone/>
            </a:pPr>
            <a:r>
              <a:rPr lang="zh-TW" altLang="en-US" dirty="0" smtClean="0"/>
              <a:t>前曾經表示過，不希望以這種方式活著，因此主張拔除泰莉的餵食管（亦</a:t>
            </a:r>
            <a:endParaRPr lang="en-US" altLang="zh-TW" dirty="0" smtClean="0"/>
          </a:p>
          <a:p>
            <a:pPr marL="0" indent="0">
              <a:buNone/>
            </a:pPr>
            <a:r>
              <a:rPr lang="zh-TW" altLang="en-US" dirty="0" smtClean="0"/>
              <a:t>即消極安樂死），但是泰莉的父母認為，泰莉還有恢復的希望而拒絕拔管。</a:t>
            </a:r>
            <a:endParaRPr lang="en-US" altLang="zh-TW" dirty="0" smtClean="0"/>
          </a:p>
          <a:p>
            <a:pPr marL="0" indent="0">
              <a:buNone/>
            </a:pPr>
            <a:r>
              <a:rPr lang="zh-TW" altLang="en-US" dirty="0" smtClean="0"/>
              <a:t>因此，是否要對泰莉執行安樂死，演變成了丈夫與父母之間的親情拔河。</a:t>
            </a:r>
            <a:endParaRPr lang="en-US" altLang="zh-TW" dirty="0" smtClean="0"/>
          </a:p>
          <a:p>
            <a:pPr marL="0" indent="0">
              <a:buNone/>
            </a:pPr>
            <a:endParaRPr lang="en-US" altLang="zh-TW" dirty="0" smtClean="0"/>
          </a:p>
          <a:p>
            <a:pPr marL="0" indent="0">
              <a:buNone/>
            </a:pPr>
            <a:r>
              <a:rPr lang="zh-TW" altLang="en-US" dirty="0" smtClean="0"/>
              <a:t>泰莉的丈夫與父母已經司法纏訟了七年，三度拔管又插管，這期間在佛州</a:t>
            </a:r>
            <a:endParaRPr lang="en-US" altLang="zh-TW" dirty="0" smtClean="0"/>
          </a:p>
          <a:p>
            <a:pPr marL="0" indent="0">
              <a:buNone/>
            </a:pPr>
            <a:r>
              <a:rPr lang="zh-TW" altLang="en-US" dirty="0" smtClean="0"/>
              <a:t>經過六個法院，十九名法官審理。如今，由於州政府與國會的介入，泰莉</a:t>
            </a:r>
            <a:endParaRPr lang="en-US" altLang="zh-TW" dirty="0" smtClean="0"/>
          </a:p>
          <a:p>
            <a:pPr marL="0" indent="0">
              <a:buNone/>
            </a:pPr>
            <a:r>
              <a:rPr lang="zh-TW" altLang="en-US" dirty="0" smtClean="0"/>
              <a:t>的生存權事件儼然成為了法律爭議、政治角力，以及自由派、保守派的新戰</a:t>
            </a:r>
            <a:endParaRPr lang="en-US" altLang="zh-TW" dirty="0" smtClean="0"/>
          </a:p>
          <a:p>
            <a:pPr marL="0" indent="0">
              <a:buNone/>
            </a:pPr>
            <a:r>
              <a:rPr lang="zh-TW" altLang="en-US" dirty="0" smtClean="0"/>
              <a:t>場。同時也引起宗教人權團體、司法界與醫療界的扞格，這是因為佛州地方</a:t>
            </a:r>
            <a:endParaRPr lang="en-US" altLang="zh-TW" dirty="0" smtClean="0"/>
          </a:p>
          <a:p>
            <a:pPr marL="0" indent="0">
              <a:buNone/>
            </a:pPr>
            <a:r>
              <a:rPr lang="zh-TW" altLang="en-US" dirty="0" smtClean="0"/>
              <a:t>法院在三月十八日判定要拔除泰莉的餵食管，而在剛剛聯邦最高法院也駁回</a:t>
            </a:r>
            <a:endParaRPr lang="en-US" altLang="zh-TW" dirty="0" smtClean="0"/>
          </a:p>
          <a:p>
            <a:pPr marL="0" indent="0">
              <a:buNone/>
            </a:pPr>
            <a:r>
              <a:rPr lang="zh-TW" altLang="en-US" dirty="0" smtClean="0"/>
              <a:t>了泰莉父母的上訴案，也就是說，在病床上已經七天未進食的植物人泰莉，</a:t>
            </a:r>
            <a:endParaRPr lang="en-US" altLang="zh-TW" dirty="0" smtClean="0"/>
          </a:p>
          <a:p>
            <a:pPr marL="0" indent="0">
              <a:buNone/>
            </a:pPr>
            <a:r>
              <a:rPr lang="zh-TW" altLang="en-US" dirty="0" smtClean="0"/>
              <a:t>即將走到生命的終點。</a:t>
            </a:r>
          </a:p>
          <a:p>
            <a:endParaRPr lang="zh-TW" altLang="en-US" dirty="0"/>
          </a:p>
        </p:txBody>
      </p:sp>
    </p:spTree>
    <p:extLst>
      <p:ext uri="{BB962C8B-B14F-4D97-AF65-F5344CB8AC3E}">
        <p14:creationId xmlns:p14="http://schemas.microsoft.com/office/powerpoint/2010/main" val="34270502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04664"/>
            <a:ext cx="8229600" cy="5721499"/>
          </a:xfrm>
        </p:spPr>
        <p:txBody>
          <a:bodyPr>
            <a:normAutofit fontScale="62500" lnSpcReduction="20000"/>
          </a:bodyPr>
          <a:lstStyle/>
          <a:p>
            <a:pPr marL="0" indent="0">
              <a:buNone/>
            </a:pPr>
            <a:r>
              <a:rPr lang="zh-TW" altLang="en-US" dirty="0" smtClean="0"/>
              <a:t>泰莉的父母說，泰莉的嘴唇已經裂開，他的舌頭腫脹，他的鼻子流血，</a:t>
            </a:r>
            <a:endParaRPr lang="en-US" altLang="zh-TW" dirty="0" smtClean="0"/>
          </a:p>
          <a:p>
            <a:pPr marL="0" indent="0">
              <a:buNone/>
            </a:pPr>
            <a:r>
              <a:rPr lang="zh-TW" altLang="en-US" dirty="0" smtClean="0"/>
              <a:t>他的皮膚龜裂，能不能請法律拯救他的生命！但是泰莉的丈夫說，現在</a:t>
            </a:r>
            <a:endParaRPr lang="en-US" altLang="zh-TW" dirty="0" smtClean="0"/>
          </a:p>
          <a:p>
            <a:pPr marL="0" indent="0">
              <a:buNone/>
            </a:pPr>
            <a:r>
              <a:rPr lang="zh-TW" altLang="en-US" dirty="0" smtClean="0"/>
              <a:t>該是適可而止的時候，泰莉一定不希望這樣沒有尊嚴地再活十五年，所</a:t>
            </a:r>
            <a:endParaRPr lang="en-US" altLang="zh-TW" dirty="0" smtClean="0"/>
          </a:p>
          <a:p>
            <a:pPr marL="0" indent="0">
              <a:buNone/>
            </a:pPr>
            <a:r>
              <a:rPr lang="zh-TW" altLang="en-US" dirty="0" smtClean="0"/>
              <a:t>以讓泰莉平靜地離開人世吧。在泰莉的病房之外，有人權團體的詩歌與</a:t>
            </a:r>
            <a:endParaRPr lang="en-US" altLang="zh-TW" dirty="0" smtClean="0"/>
          </a:p>
          <a:p>
            <a:pPr marL="0" indent="0">
              <a:buNone/>
            </a:pPr>
            <a:r>
              <a:rPr lang="zh-TW" altLang="en-US" dirty="0" smtClean="0"/>
              <a:t>祈福燭光，但是也有超過大半數支持拔管的民眾民調。植物人泰莉的拔</a:t>
            </a:r>
            <a:endParaRPr lang="en-US" altLang="zh-TW" dirty="0" smtClean="0"/>
          </a:p>
          <a:p>
            <a:pPr marL="0" indent="0">
              <a:buNone/>
            </a:pPr>
            <a:r>
              <a:rPr lang="zh-TW" altLang="en-US" dirty="0" smtClean="0"/>
              <a:t>管事件，不但突顯了生存權的司法爭議與生存權的價值審思，另一方面，</a:t>
            </a:r>
            <a:endParaRPr lang="en-US" altLang="zh-TW" dirty="0" smtClean="0"/>
          </a:p>
          <a:p>
            <a:pPr marL="0" indent="0">
              <a:buNone/>
            </a:pPr>
            <a:r>
              <a:rPr lang="zh-TW" altLang="en-US" dirty="0" smtClean="0"/>
              <a:t>這裡還有安樂死與親情之間的深層衝突。</a:t>
            </a:r>
            <a:endParaRPr lang="en-US" altLang="zh-TW" dirty="0" smtClean="0"/>
          </a:p>
          <a:p>
            <a:pPr marL="0" indent="0">
              <a:buNone/>
            </a:pPr>
            <a:endParaRPr lang="en-US" altLang="zh-TW" dirty="0" smtClean="0"/>
          </a:p>
          <a:p>
            <a:pPr marL="0" indent="0">
              <a:buNone/>
            </a:pPr>
            <a:r>
              <a:rPr lang="zh-TW" altLang="en-US" dirty="0" smtClean="0"/>
              <a:t>這裡最為衝突的是，泰莉的雙親百般設法要維持泰莉的生命，他們認為自己的愛女將來是會復原的，他們認為要不計代價地延長泰莉的生命，可是，泰莉的丈夫卻認為泰莉不希望以這種方式活著。在綜合泰莉丈夫的意見與醫療團隊的診斷之後，法院同意採取消極安樂死的作法（即以不作為或中止延長某人生命的作法）。這裡的曖昧難解是源於，我們無法得知植物人的生存意願與感知痛苦的可能性，這裡的嚴肅性還包括，死亡與生命是不可共量的，亦即是不可相互比較的，並且死亡也是</a:t>
            </a:r>
          </a:p>
          <a:p>
            <a:endParaRPr lang="zh-TW" altLang="en-US" dirty="0"/>
          </a:p>
        </p:txBody>
      </p:sp>
    </p:spTree>
    <p:extLst>
      <p:ext uri="{BB962C8B-B14F-4D97-AF65-F5344CB8AC3E}">
        <p14:creationId xmlns:p14="http://schemas.microsoft.com/office/powerpoint/2010/main" val="3801395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微軟正黑體" pitchFamily="34" charset="-120"/>
                <a:ea typeface="微軟正黑體" pitchFamily="34" charset="-120"/>
              </a:rPr>
              <a:t>還原善終的真意</a:t>
            </a:r>
            <a:r>
              <a:rPr lang="en-US" altLang="zh-TW"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問題</a:t>
            </a:r>
            <a:r>
              <a:rPr lang="en-US" altLang="zh-TW" dirty="0" smtClean="0">
                <a:latin typeface="微軟正黑體" pitchFamily="34" charset="-120"/>
                <a:ea typeface="微軟正黑體" pitchFamily="34" charset="-120"/>
              </a:rPr>
              <a:t>&amp;</a:t>
            </a:r>
            <a:r>
              <a:rPr lang="zh-TW" altLang="en-US" dirty="0" smtClean="0">
                <a:latin typeface="微軟正黑體" pitchFamily="34" charset="-120"/>
                <a:ea typeface="微軟正黑體" pitchFamily="34" charset="-120"/>
              </a:rPr>
              <a:t>結論</a:t>
            </a:r>
            <a:r>
              <a:rPr lang="en-US" altLang="zh-TW" dirty="0" smtClean="0">
                <a:latin typeface="微軟正黑體" pitchFamily="34" charset="-120"/>
                <a:ea typeface="微軟正黑體" pitchFamily="34" charset="-120"/>
              </a:rPr>
              <a:t>)</a:t>
            </a:r>
            <a:endParaRPr lang="zh-TW" altLang="en-US" dirty="0">
              <a:latin typeface="微軟正黑體" pitchFamily="34" charset="-120"/>
              <a:ea typeface="微軟正黑體" pitchFamily="34" charset="-120"/>
            </a:endParaRPr>
          </a:p>
        </p:txBody>
      </p:sp>
      <p:sp>
        <p:nvSpPr>
          <p:cNvPr id="3" name="內容版面配置區 2"/>
          <p:cNvSpPr>
            <a:spLocks noGrp="1"/>
          </p:cNvSpPr>
          <p:nvPr>
            <p:ph idx="1"/>
          </p:nvPr>
        </p:nvSpPr>
        <p:spPr>
          <a:xfrm>
            <a:off x="457200" y="1340768"/>
            <a:ext cx="8229600" cy="4785395"/>
          </a:xfrm>
        </p:spPr>
        <p:txBody>
          <a:bodyPr>
            <a:normAutofit fontScale="70000" lnSpcReduction="20000"/>
          </a:bodyPr>
          <a:lstStyle/>
          <a:p>
            <a:r>
              <a:rPr lang="zh-TW" altLang="zh-TW" sz="5100" dirty="0">
                <a:solidFill>
                  <a:srgbClr val="FF0000"/>
                </a:solidFill>
              </a:rPr>
              <a:t>死亡可以安樂嗎</a:t>
            </a:r>
            <a:r>
              <a:rPr lang="en-US" altLang="zh-TW" sz="5100" dirty="0" smtClean="0">
                <a:solidFill>
                  <a:srgbClr val="FF0000"/>
                </a:solidFill>
              </a:rPr>
              <a:t>?</a:t>
            </a:r>
          </a:p>
          <a:p>
            <a:endParaRPr lang="en-US" altLang="zh-TW" dirty="0"/>
          </a:p>
          <a:p>
            <a:r>
              <a:rPr lang="zh-TW" altLang="zh-TW" dirty="0" smtClean="0"/>
              <a:t>如果</a:t>
            </a:r>
            <a:r>
              <a:rPr lang="zh-TW" altLang="zh-TW" dirty="0"/>
              <a:t>追求「快樂的死亡」、「尊嚴的死去」或「安適的無痛苦死亡」是安樂死的目的或立意，則作法未必要以刻意「提前結束其生命」為手段。科技雖難盡如人意，但與從前相比，它的確可以使人更容易達到安適的、無痛苦的死亡境界。</a:t>
            </a:r>
          </a:p>
          <a:p>
            <a:r>
              <a:rPr lang="zh-TW" altLang="zh-TW" dirty="0" smtClean="0"/>
              <a:t>今天</a:t>
            </a:r>
            <a:r>
              <a:rPr lang="zh-TW" altLang="zh-TW" dirty="0"/>
              <a:t>，我們當學會擷取科技社會處理臨終或死亡情境的優點並結合轉統最理想的死法，在現代化的醫療機構中努力營造一個像家一般，沒有氧氣筒、沒有</a:t>
            </a:r>
            <a:r>
              <a:rPr lang="en-US" altLang="zh-TW" dirty="0"/>
              <a:t>CPR</a:t>
            </a:r>
            <a:r>
              <a:rPr lang="zh-TW" altLang="zh-TW" dirty="0"/>
              <a:t>、更沒有點滴插管等臨終或死亡情境。甚至，從制度層面去思考社會大眾每一個人的人生規劃與生命各階段的安置計畫，真正達到生死兩相安的社會安排。換句話說，探討如何建構一個完善的生命與死亡待遇制度，可能比探討安樂死的倫理議題更迫切亦更具意義。</a:t>
            </a:r>
          </a:p>
          <a:p>
            <a:endParaRPr lang="zh-TW" altLang="en-US" dirty="0"/>
          </a:p>
        </p:txBody>
      </p:sp>
    </p:spTree>
    <p:extLst>
      <p:ext uri="{BB962C8B-B14F-4D97-AF65-F5344CB8AC3E}">
        <p14:creationId xmlns:p14="http://schemas.microsoft.com/office/powerpoint/2010/main" val="1693512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微軟正黑體" pitchFamily="34" charset="-120"/>
                <a:ea typeface="微軟正黑體" pitchFamily="34" charset="-120"/>
              </a:rPr>
              <a:t>東方哲學的生死觀</a:t>
            </a:r>
            <a:endParaRPr lang="zh-TW" altLang="en-US"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normAutofit fontScale="85000" lnSpcReduction="10000"/>
          </a:bodyPr>
          <a:lstStyle/>
          <a:p>
            <a:pPr marL="0" indent="0">
              <a:buNone/>
            </a:pPr>
            <a:r>
              <a:rPr lang="zh-TW" altLang="en-US" b="1" dirty="0" smtClean="0"/>
              <a:t>一．儒家哲學的生死觀</a:t>
            </a:r>
            <a:endParaRPr lang="en-US" altLang="zh-TW" b="1" dirty="0" smtClean="0"/>
          </a:p>
          <a:p>
            <a:pPr marL="0" indent="0">
              <a:buNone/>
            </a:pPr>
            <a:r>
              <a:rPr lang="en-US" altLang="zh-TW" dirty="0" smtClean="0">
                <a:solidFill>
                  <a:srgbClr val="FF0000"/>
                </a:solidFill>
                <a:latin typeface="新細明體"/>
                <a:ea typeface="新細明體"/>
              </a:rPr>
              <a:t>․</a:t>
            </a:r>
            <a:r>
              <a:rPr lang="zh-TW" altLang="en-US" dirty="0" smtClean="0">
                <a:solidFill>
                  <a:srgbClr val="FF0000"/>
                </a:solidFill>
              </a:rPr>
              <a:t>道義主義</a:t>
            </a:r>
            <a:r>
              <a:rPr lang="zh-TW" altLang="en-US" dirty="0" smtClean="0"/>
              <a:t>的生死學</a:t>
            </a:r>
          </a:p>
          <a:p>
            <a:pPr marL="0" indent="0">
              <a:buNone/>
            </a:pPr>
            <a:r>
              <a:rPr lang="zh-TW" altLang="en-US" dirty="0" smtClean="0"/>
              <a:t>早期孔孟儒家對生死有很簡單很生活化的看法，例如</a:t>
            </a:r>
            <a:r>
              <a:rPr lang="en-US" altLang="zh-TW" dirty="0" smtClean="0"/>
              <a:t>:</a:t>
            </a:r>
          </a:p>
          <a:p>
            <a:pPr marL="0" indent="0">
              <a:buNone/>
            </a:pPr>
            <a:r>
              <a:rPr lang="en-US" altLang="zh-TW" dirty="0" smtClean="0">
                <a:latin typeface="新細明體"/>
                <a:ea typeface="新細明體"/>
              </a:rPr>
              <a:t>․</a:t>
            </a:r>
            <a:r>
              <a:rPr lang="zh-TW" altLang="en-US" dirty="0" smtClean="0"/>
              <a:t>子曰</a:t>
            </a:r>
            <a:r>
              <a:rPr lang="en-US" altLang="zh-TW" dirty="0" smtClean="0"/>
              <a:t>:</a:t>
            </a:r>
            <a:r>
              <a:rPr lang="zh-TW" altLang="en-US" dirty="0" smtClean="0"/>
              <a:t>「朝聞道，夕死可矣。」</a:t>
            </a:r>
            <a:r>
              <a:rPr lang="en-US" altLang="zh-TW" dirty="0" smtClean="0"/>
              <a:t>(</a:t>
            </a:r>
            <a:r>
              <a:rPr lang="zh-TW" altLang="en-US" dirty="0" smtClean="0"/>
              <a:t>論語。里仁</a:t>
            </a:r>
            <a:r>
              <a:rPr lang="en-US" altLang="zh-TW" dirty="0" smtClean="0"/>
              <a:t>)</a:t>
            </a:r>
          </a:p>
          <a:p>
            <a:pPr marL="0" indent="0">
              <a:buNone/>
            </a:pPr>
            <a:r>
              <a:rPr lang="en-US" altLang="zh-TW" dirty="0" smtClean="0">
                <a:latin typeface="新細明體"/>
                <a:ea typeface="新細明體"/>
              </a:rPr>
              <a:t>․</a:t>
            </a:r>
            <a:r>
              <a:rPr lang="zh-TW" altLang="en-US" dirty="0" smtClean="0"/>
              <a:t>曾子曰</a:t>
            </a:r>
            <a:r>
              <a:rPr lang="en-US" altLang="zh-TW" dirty="0" smtClean="0"/>
              <a:t>: </a:t>
            </a:r>
            <a:r>
              <a:rPr lang="zh-TW" altLang="en-US" dirty="0" smtClean="0"/>
              <a:t>「君子任重而道遠，仁以為己任，不亦重乎</a:t>
            </a:r>
            <a:r>
              <a:rPr lang="en-US" altLang="zh-TW" dirty="0" smtClean="0"/>
              <a:t>!</a:t>
            </a:r>
            <a:r>
              <a:rPr lang="zh-TW" altLang="en-US" dirty="0" smtClean="0"/>
              <a:t>死而後矣，不亦遠乎</a:t>
            </a:r>
            <a:r>
              <a:rPr lang="en-US" altLang="zh-TW" dirty="0" smtClean="0"/>
              <a:t>!</a:t>
            </a:r>
            <a:r>
              <a:rPr lang="zh-TW" altLang="en-US" dirty="0" smtClean="0"/>
              <a:t>」</a:t>
            </a:r>
          </a:p>
          <a:p>
            <a:pPr marL="0" indent="0">
              <a:buNone/>
            </a:pPr>
            <a:endParaRPr lang="en-US" altLang="zh-TW" dirty="0" smtClean="0"/>
          </a:p>
          <a:p>
            <a:pPr marL="0" indent="0">
              <a:buNone/>
            </a:pPr>
            <a:r>
              <a:rPr lang="en-US" altLang="zh-TW" dirty="0" smtClean="0">
                <a:latin typeface="新細明體"/>
                <a:ea typeface="新細明體"/>
              </a:rPr>
              <a:t>․</a:t>
            </a:r>
            <a:r>
              <a:rPr lang="zh-TW" altLang="en-US" dirty="0" smtClean="0"/>
              <a:t>死亡觀方面，儒家承繼周禮而講究厚葬，所以說「生，事之以禮；死，葬之以禮」。表示「養生」是孝的表現，「送死」更是大孝。</a:t>
            </a:r>
          </a:p>
          <a:p>
            <a:pPr marL="0" indent="0">
              <a:buNone/>
            </a:pPr>
            <a:endParaRPr lang="en-US" altLang="zh-TW" b="1" dirty="0" smtClean="0"/>
          </a:p>
          <a:p>
            <a:endParaRPr lang="zh-TW" altLang="en-US" dirty="0"/>
          </a:p>
        </p:txBody>
      </p:sp>
    </p:spTree>
    <p:extLst>
      <p:ext uri="{BB962C8B-B14F-4D97-AF65-F5344CB8AC3E}">
        <p14:creationId xmlns:p14="http://schemas.microsoft.com/office/powerpoint/2010/main" val="2514856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內容版面配置區 5"/>
          <p:cNvSpPr>
            <a:spLocks noGrp="1"/>
          </p:cNvSpPr>
          <p:nvPr>
            <p:ph idx="1"/>
          </p:nvPr>
        </p:nvSpPr>
        <p:spPr>
          <a:xfrm>
            <a:off x="457200" y="260648"/>
            <a:ext cx="8229600" cy="5865515"/>
          </a:xfrm>
        </p:spPr>
        <p:txBody>
          <a:bodyPr>
            <a:normAutofit lnSpcReduction="10000"/>
          </a:bodyPr>
          <a:lstStyle/>
          <a:p>
            <a:pPr marL="0" indent="0">
              <a:buNone/>
            </a:pPr>
            <a:r>
              <a:rPr lang="zh-TW" altLang="en-US" b="1" dirty="0" smtClean="0"/>
              <a:t>二．道家哲學的生死觀</a:t>
            </a:r>
            <a:endParaRPr lang="en-US" altLang="zh-TW" b="1" dirty="0" smtClean="0"/>
          </a:p>
          <a:p>
            <a:pPr marL="0" indent="0">
              <a:buNone/>
            </a:pPr>
            <a:r>
              <a:rPr lang="en-US" altLang="zh-TW" dirty="0" smtClean="0">
                <a:solidFill>
                  <a:srgbClr val="FF0000"/>
                </a:solidFill>
                <a:latin typeface="新細明體"/>
                <a:ea typeface="新細明體"/>
              </a:rPr>
              <a:t>․</a:t>
            </a:r>
            <a:r>
              <a:rPr lang="zh-TW" altLang="en-US" dirty="0" smtClean="0">
                <a:solidFill>
                  <a:srgbClr val="FF0000"/>
                </a:solidFill>
              </a:rPr>
              <a:t>自然主義</a:t>
            </a:r>
            <a:r>
              <a:rPr lang="zh-TW" altLang="en-US" dirty="0" smtClean="0"/>
              <a:t>的生死學</a:t>
            </a:r>
          </a:p>
          <a:p>
            <a:pPr marL="0" indent="0">
              <a:buNone/>
            </a:pPr>
            <a:r>
              <a:rPr lang="zh-TW" altLang="en-US" dirty="0" smtClean="0"/>
              <a:t>認為「生死」的事實存在並不能受制於現實世界，而是橫跨事實世界和意義世界的雙重性。</a:t>
            </a:r>
          </a:p>
          <a:p>
            <a:pPr marL="0" indent="0">
              <a:buNone/>
            </a:pPr>
            <a:r>
              <a:rPr lang="en-US" altLang="zh-TW" dirty="0" smtClean="0">
                <a:latin typeface="新細明體"/>
                <a:ea typeface="新細明體"/>
              </a:rPr>
              <a:t>․</a:t>
            </a:r>
            <a:r>
              <a:rPr lang="zh-TW" altLang="en-US" dirty="0" smtClean="0"/>
              <a:t>莊子認為</a:t>
            </a:r>
            <a:r>
              <a:rPr lang="en-US" altLang="zh-TW" dirty="0" smtClean="0"/>
              <a:t>: </a:t>
            </a:r>
            <a:r>
              <a:rPr lang="zh-TW" altLang="en-US" dirty="0" smtClean="0"/>
              <a:t>「生也逍遙、死也逍遙；生於自然，死也自然」，享受自然豁達的人生。</a:t>
            </a:r>
          </a:p>
          <a:p>
            <a:pPr marL="0" indent="0">
              <a:buNone/>
            </a:pPr>
            <a:r>
              <a:rPr lang="en-US" altLang="zh-TW" dirty="0" smtClean="0">
                <a:latin typeface="新細明體"/>
                <a:ea typeface="新細明體"/>
              </a:rPr>
              <a:t>․</a:t>
            </a:r>
            <a:r>
              <a:rPr lang="zh-TW" altLang="en-US" dirty="0" smtClean="0"/>
              <a:t>老子認為，不只「人」才有死生變化，萬事萬物都有死生的變化，這就是「萬物將自化」的觀念，死生也應擺在自然之化中看待。老子主張一切回歸自然，認為死亡不過是生命發展的自然過程，應該坦然接受。</a:t>
            </a:r>
          </a:p>
          <a:p>
            <a:endParaRPr lang="en-US" altLang="zh-TW" b="1" dirty="0" smtClean="0"/>
          </a:p>
          <a:p>
            <a:endParaRPr lang="zh-TW" altLang="en-US" dirty="0"/>
          </a:p>
        </p:txBody>
      </p:sp>
    </p:spTree>
    <p:extLst>
      <p:ext uri="{BB962C8B-B14F-4D97-AF65-F5344CB8AC3E}">
        <p14:creationId xmlns:p14="http://schemas.microsoft.com/office/powerpoint/2010/main" val="3455561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228998"/>
          </a:xfrm>
        </p:spPr>
        <p:txBody>
          <a:bodyPr/>
          <a:lstStyle/>
          <a:p>
            <a:r>
              <a:rPr lang="zh-TW" altLang="en-US" dirty="0" smtClean="0">
                <a:latin typeface="微軟正黑體" pitchFamily="34" charset="-120"/>
                <a:ea typeface="微軟正黑體" pitchFamily="34" charset="-120"/>
              </a:rPr>
              <a:t>西方哲學的生死觀</a:t>
            </a:r>
            <a:endParaRPr lang="zh-TW" altLang="en-US" dirty="0">
              <a:latin typeface="微軟正黑體" pitchFamily="34" charset="-120"/>
              <a:ea typeface="微軟正黑體" pitchFamily="34" charset="-120"/>
            </a:endParaRPr>
          </a:p>
        </p:txBody>
      </p:sp>
      <p:sp>
        <p:nvSpPr>
          <p:cNvPr id="3" name="內容版面配置區 2"/>
          <p:cNvSpPr>
            <a:spLocks noGrp="1"/>
          </p:cNvSpPr>
          <p:nvPr>
            <p:ph idx="1"/>
          </p:nvPr>
        </p:nvSpPr>
        <p:spPr>
          <a:xfrm>
            <a:off x="457200" y="1196752"/>
            <a:ext cx="8229600" cy="4929411"/>
          </a:xfrm>
        </p:spPr>
        <p:txBody>
          <a:bodyPr>
            <a:normAutofit fontScale="62500" lnSpcReduction="20000"/>
          </a:bodyPr>
          <a:lstStyle/>
          <a:p>
            <a:pPr marL="0" indent="0">
              <a:buNone/>
            </a:pPr>
            <a:r>
              <a:rPr lang="en-US" altLang="zh-TW" sz="4000" dirty="0" smtClean="0">
                <a:latin typeface="新細明體"/>
                <a:ea typeface="新細明體"/>
              </a:rPr>
              <a:t>․</a:t>
            </a:r>
            <a:r>
              <a:rPr lang="zh-TW" altLang="en-US" sz="4000" dirty="0" smtClean="0"/>
              <a:t>西方世界對死亡的態度深受到希臘哲學的影響，後來又受到基督教教義的影響。</a:t>
            </a:r>
            <a:endParaRPr lang="en-US" altLang="zh-TW" sz="4000" dirty="0" smtClean="0"/>
          </a:p>
          <a:p>
            <a:pPr marL="0" indent="0">
              <a:buNone/>
            </a:pPr>
            <a:r>
              <a:rPr lang="zh-TW" altLang="zh-TW" sz="4000" dirty="0">
                <a:latin typeface="新細明體"/>
                <a:ea typeface="新細明體"/>
              </a:rPr>
              <a:t>․</a:t>
            </a:r>
            <a:r>
              <a:rPr lang="zh-TW" altLang="en-US" sz="4000" dirty="0" smtClean="0"/>
              <a:t>蘇格拉底視死亡為靈魂從身體的釋放，因而死亡是被渴望的。</a:t>
            </a:r>
            <a:endParaRPr lang="en-US" altLang="zh-TW" sz="4000" dirty="0" smtClean="0"/>
          </a:p>
          <a:p>
            <a:pPr marL="0" indent="0">
              <a:buNone/>
            </a:pPr>
            <a:r>
              <a:rPr lang="zh-TW" altLang="zh-TW" sz="4000" dirty="0">
                <a:latin typeface="新細明體"/>
                <a:ea typeface="新細明體"/>
              </a:rPr>
              <a:t>․</a:t>
            </a:r>
            <a:r>
              <a:rPr lang="zh-TW" altLang="en-US" sz="4000" dirty="0" smtClean="0"/>
              <a:t>亞里斯多德則將身體與靈魂視為一體，死亡毀滅此一體性，因而死亡是最可怕的。亞里斯多德也拒絕接受人類永生的觀念，因為沒有證明可支持此觀點。</a:t>
            </a:r>
            <a:endParaRPr lang="en-US" altLang="zh-TW" sz="4000" dirty="0" smtClean="0"/>
          </a:p>
          <a:p>
            <a:pPr marL="0" indent="0">
              <a:buNone/>
            </a:pPr>
            <a:r>
              <a:rPr lang="zh-TW" altLang="zh-TW" sz="4000" dirty="0">
                <a:latin typeface="新細明體"/>
                <a:ea typeface="新細明體"/>
              </a:rPr>
              <a:t>․</a:t>
            </a:r>
            <a:r>
              <a:rPr lang="zh-TW" altLang="en-US" sz="4000" dirty="0" smtClean="0"/>
              <a:t>蘇格拉底的哲學建立了兩個世界，一為「理念世界」，一為「感官世界」。我們這世界就是感官世界，充滿許多紛亂無序的表象。理念世界不存在於感官世界中，例如</a:t>
            </a:r>
            <a:r>
              <a:rPr lang="en-US" altLang="zh-TW" sz="4000" dirty="0" smtClean="0"/>
              <a:t>: </a:t>
            </a:r>
            <a:r>
              <a:rPr lang="zh-TW" altLang="en-US" sz="4000" dirty="0" smtClean="0"/>
              <a:t>「馬」的概念並不存在於感官世界中，感官世界只有「黑馬」、「白馬」，蘇格拉底認為「黑馬」、「白馬」都會朽壞都會過去，而「馬」這種概念是永恆的，永遠存在於理性世界。</a:t>
            </a:r>
          </a:p>
          <a:p>
            <a:endParaRPr lang="zh-TW" altLang="en-US" dirty="0"/>
          </a:p>
        </p:txBody>
      </p:sp>
    </p:spTree>
    <p:extLst>
      <p:ext uri="{BB962C8B-B14F-4D97-AF65-F5344CB8AC3E}">
        <p14:creationId xmlns:p14="http://schemas.microsoft.com/office/powerpoint/2010/main" val="3539512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548680"/>
            <a:ext cx="8229600" cy="5577483"/>
          </a:xfrm>
        </p:spPr>
        <p:txBody>
          <a:bodyPr>
            <a:normAutofit fontScale="85000" lnSpcReduction="10000"/>
          </a:bodyPr>
          <a:lstStyle/>
          <a:p>
            <a:pPr marL="0" indent="0">
              <a:buNone/>
            </a:pPr>
            <a:r>
              <a:rPr lang="en-US" altLang="zh-TW" dirty="0" smtClean="0">
                <a:latin typeface="新細明體"/>
                <a:ea typeface="新細明體"/>
              </a:rPr>
              <a:t>․</a:t>
            </a:r>
            <a:r>
              <a:rPr lang="zh-TW" altLang="en-US" dirty="0" smtClean="0"/>
              <a:t>「理念世界」都是這些永恆的東西，但是我們處在感官世界中，如何去研究一個看不到、摸不著、不存在我們感官世界中的理念世界</a:t>
            </a:r>
            <a:r>
              <a:rPr lang="en-US" altLang="zh-TW" dirty="0" smtClean="0"/>
              <a:t>?</a:t>
            </a:r>
          </a:p>
          <a:p>
            <a:pPr marL="0" indent="0">
              <a:buNone/>
            </a:pPr>
            <a:r>
              <a:rPr lang="zh-TW" altLang="en-US" dirty="0" smtClean="0"/>
              <a:t>蘇格拉底為了解決這個問題，他就說我們的靈魂是屬於理念世界的東西，永恆不朽。因為我們人的構成不再單單只是感官世界的「肉體」，而有來自理念世界的「靈魂」。可以看出蘇格拉底或柏拉圖開始認為</a:t>
            </a:r>
            <a:r>
              <a:rPr lang="zh-TW" altLang="en-US" dirty="0" smtClean="0">
                <a:solidFill>
                  <a:srgbClr val="FF0000"/>
                </a:solidFill>
              </a:rPr>
              <a:t>人由肉體或靈魂所構成，靈魂被感官世界囚禁而為人。</a:t>
            </a:r>
          </a:p>
          <a:p>
            <a:pPr marL="0" indent="0">
              <a:buNone/>
            </a:pPr>
            <a:r>
              <a:rPr lang="zh-TW" altLang="en-US" dirty="0" smtClean="0"/>
              <a:t>    現今的西方社會對死亡仍有許多的否認與禁忌，傾向將死亡當成某件事而將之推開，直到不能避免時才去面對，哀傷不受到鼓勵，成人常常告知兒童死者是「睡著」或「上帝只帶走他所愛的人」等類似的不正確訊息，顯示</a:t>
            </a:r>
            <a:r>
              <a:rPr lang="zh-TW" altLang="en-US" dirty="0" smtClean="0">
                <a:solidFill>
                  <a:srgbClr val="FF0000"/>
                </a:solidFill>
              </a:rPr>
              <a:t>西方社會對死亡的否認</a:t>
            </a:r>
            <a:r>
              <a:rPr lang="zh-TW" altLang="en-US" dirty="0" smtClean="0"/>
              <a:t>現象。</a:t>
            </a:r>
          </a:p>
          <a:p>
            <a:endParaRPr lang="zh-TW" altLang="en-US" dirty="0"/>
          </a:p>
        </p:txBody>
      </p:sp>
    </p:spTree>
    <p:extLst>
      <p:ext uri="{BB962C8B-B14F-4D97-AF65-F5344CB8AC3E}">
        <p14:creationId xmlns:p14="http://schemas.microsoft.com/office/powerpoint/2010/main" val="3413180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微軟正黑體" pitchFamily="34" charset="-120"/>
                <a:ea typeface="微軟正黑體" pitchFamily="34" charset="-120"/>
              </a:rPr>
              <a:t>東方宗教的生死觀</a:t>
            </a:r>
            <a:endParaRPr lang="zh-TW" altLang="en-US"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normAutofit fontScale="92500"/>
          </a:bodyPr>
          <a:lstStyle/>
          <a:p>
            <a:pPr marL="0" indent="0">
              <a:buNone/>
            </a:pPr>
            <a:r>
              <a:rPr lang="zh-TW" altLang="en-US" b="1" dirty="0" smtClean="0"/>
              <a:t>一．道教的生死觀</a:t>
            </a:r>
            <a:endParaRPr lang="en-US" altLang="zh-TW" b="1" dirty="0" smtClean="0"/>
          </a:p>
          <a:p>
            <a:pPr marL="0" indent="0">
              <a:buNone/>
            </a:pPr>
            <a:endParaRPr lang="en-US" altLang="zh-TW" dirty="0" smtClean="0"/>
          </a:p>
          <a:p>
            <a:pPr marL="0" indent="0">
              <a:buNone/>
            </a:pPr>
            <a:r>
              <a:rPr lang="zh-TW" altLang="en-US" dirty="0" smtClean="0"/>
              <a:t>道教認為人應當珍惜既有的生命，修練身心靈，以求得羽化成仙，長生不死。道教不否定現實今生，主張現身成仙，認為人不要把精力投擲於追逐俗世的富貴生活，應直接昇華為神仙的逍遙。</a:t>
            </a:r>
          </a:p>
          <a:p>
            <a:pPr marL="0" indent="0">
              <a:buNone/>
            </a:pPr>
            <a:r>
              <a:rPr lang="zh-TW" altLang="en-US" dirty="0" smtClean="0"/>
              <a:t>從道家與道教的生死觀可見道家對死是</a:t>
            </a:r>
            <a:r>
              <a:rPr lang="zh-TW" altLang="en-US" dirty="0" smtClean="0">
                <a:solidFill>
                  <a:srgbClr val="FF0000"/>
                </a:solidFill>
              </a:rPr>
              <a:t>順其自然</a:t>
            </a:r>
            <a:r>
              <a:rPr lang="zh-TW" altLang="en-US" dirty="0" smtClean="0"/>
              <a:t>，道教反而「</a:t>
            </a:r>
            <a:r>
              <a:rPr lang="zh-TW" altLang="en-US" dirty="0" smtClean="0">
                <a:solidFill>
                  <a:srgbClr val="FF0000"/>
                </a:solidFill>
              </a:rPr>
              <a:t>逆其自然</a:t>
            </a:r>
            <a:r>
              <a:rPr lang="zh-TW" altLang="en-US" dirty="0" smtClean="0"/>
              <a:t>」，要用修練的方法去「避死成仙」，兩者的思想剛好完全</a:t>
            </a:r>
            <a:r>
              <a:rPr lang="zh-TW" altLang="en-US" dirty="0" smtClean="0">
                <a:solidFill>
                  <a:srgbClr val="FF0000"/>
                </a:solidFill>
              </a:rPr>
              <a:t>相反</a:t>
            </a:r>
            <a:r>
              <a:rPr lang="zh-TW" altLang="en-US" dirty="0" smtClean="0"/>
              <a:t>。</a:t>
            </a:r>
          </a:p>
          <a:p>
            <a:endParaRPr lang="zh-TW" altLang="en-US" dirty="0"/>
          </a:p>
        </p:txBody>
      </p:sp>
    </p:spTree>
    <p:extLst>
      <p:ext uri="{BB962C8B-B14F-4D97-AF65-F5344CB8AC3E}">
        <p14:creationId xmlns:p14="http://schemas.microsoft.com/office/powerpoint/2010/main" val="2057726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76672"/>
            <a:ext cx="8229600" cy="5649491"/>
          </a:xfrm>
        </p:spPr>
        <p:txBody>
          <a:bodyPr>
            <a:normAutofit fontScale="92500" lnSpcReduction="20000"/>
          </a:bodyPr>
          <a:lstStyle/>
          <a:p>
            <a:pPr marL="514350" indent="-514350">
              <a:buAutoNum type="ea1ChtPlain" startAt="2"/>
            </a:pPr>
            <a:r>
              <a:rPr lang="zh-TW" altLang="en-US" sz="3600" b="1" dirty="0" smtClean="0"/>
              <a:t>佛教的生死觀</a:t>
            </a:r>
            <a:endParaRPr lang="en-US" altLang="zh-TW" sz="3600" b="1" dirty="0" smtClean="0"/>
          </a:p>
          <a:p>
            <a:pPr marL="0" indent="0">
              <a:buNone/>
            </a:pPr>
            <a:endParaRPr lang="en-US" altLang="zh-TW" sz="3600" dirty="0" smtClean="0"/>
          </a:p>
          <a:p>
            <a:pPr marL="0" indent="0">
              <a:buNone/>
            </a:pPr>
            <a:r>
              <a:rPr lang="zh-TW" altLang="en-US" dirty="0" smtClean="0"/>
              <a:t>佛教的生死觀簡單講就是要</a:t>
            </a:r>
            <a:r>
              <a:rPr lang="zh-TW" altLang="en-US" dirty="0" smtClean="0">
                <a:solidFill>
                  <a:srgbClr val="FF0000"/>
                </a:solidFill>
              </a:rPr>
              <a:t>參透「生老病死」</a:t>
            </a:r>
            <a:r>
              <a:rPr lang="zh-TW" altLang="en-US" dirty="0" smtClean="0"/>
              <a:t>這四字。佛教以「諸行無常」來把握這變化的實相，「生老病死」這四苦，這一流轉誰也無法逃避。</a:t>
            </a:r>
          </a:p>
          <a:p>
            <a:pPr marL="0" indent="0">
              <a:buNone/>
            </a:pPr>
            <a:r>
              <a:rPr lang="zh-TW" altLang="en-US" dirty="0" smtClean="0"/>
              <a:t>佛教認為人的一生就是一個習佛的道場，因此活過這樣的人生自有其尊貴意義，死是實現轉生淨土的途徑，並不是空虛的。</a:t>
            </a:r>
          </a:p>
          <a:p>
            <a:pPr marL="0" indent="0">
              <a:buNone/>
            </a:pPr>
            <a:r>
              <a:rPr lang="zh-TW" altLang="en-US" dirty="0" smtClean="0"/>
              <a:t>佛教又認為人死後，靈魂就會脫離現有的軀體而與另一個軀體結合，重度另一段生命的輪迴。然而，今生的作為已為來世的命運預立了基礎，所以人應當正視今生，努力行善，以求得來生的福報。</a:t>
            </a:r>
          </a:p>
          <a:p>
            <a:endParaRPr lang="zh-TW" altLang="en-US" dirty="0"/>
          </a:p>
        </p:txBody>
      </p:sp>
    </p:spTree>
    <p:extLst>
      <p:ext uri="{BB962C8B-B14F-4D97-AF65-F5344CB8AC3E}">
        <p14:creationId xmlns:p14="http://schemas.microsoft.com/office/powerpoint/2010/main" val="1337157476"/>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5128</Words>
  <Application>Microsoft Office PowerPoint</Application>
  <PresentationFormat>如螢幕大小 (4:3)</PresentationFormat>
  <Paragraphs>197</Paragraphs>
  <Slides>33</Slides>
  <Notes>0</Notes>
  <HiddenSlides>0</HiddenSlides>
  <MMClips>0</MMClips>
  <ScaleCrop>false</ScaleCrop>
  <HeadingPairs>
    <vt:vector size="4" baseType="variant">
      <vt:variant>
        <vt:lpstr>佈景主題</vt:lpstr>
      </vt:variant>
      <vt:variant>
        <vt:i4>1</vt:i4>
      </vt:variant>
      <vt:variant>
        <vt:lpstr>投影片標題</vt:lpstr>
      </vt:variant>
      <vt:variant>
        <vt:i4>33</vt:i4>
      </vt:variant>
    </vt:vector>
  </HeadingPairs>
  <TitlesOfParts>
    <vt:vector size="34" baseType="lpstr">
      <vt:lpstr>Office 佈景主題</vt:lpstr>
      <vt:lpstr>生死學專題 安樂死</vt:lpstr>
      <vt:lpstr>大綱</vt:lpstr>
      <vt:lpstr>生死學的意涵</vt:lpstr>
      <vt:lpstr>東方哲學的生死觀</vt:lpstr>
      <vt:lpstr>PowerPoint 簡報</vt:lpstr>
      <vt:lpstr>西方哲學的生死觀</vt:lpstr>
      <vt:lpstr>PowerPoint 簡報</vt:lpstr>
      <vt:lpstr>東方宗教的生死觀</vt:lpstr>
      <vt:lpstr>PowerPoint 簡報</vt:lpstr>
      <vt:lpstr>西方宗教的生死觀</vt:lpstr>
      <vt:lpstr>PowerPoint 簡報</vt:lpstr>
      <vt:lpstr>安樂死的定義</vt:lpstr>
      <vt:lpstr>PowerPoint 簡報</vt:lpstr>
      <vt:lpstr>PowerPoint 簡報</vt:lpstr>
      <vt:lpstr>安樂死的分類</vt:lpstr>
      <vt:lpstr>相關法規</vt:lpstr>
      <vt:lpstr>PowerPoint 簡報</vt:lpstr>
      <vt:lpstr>PowerPoint 簡報</vt:lpstr>
      <vt:lpstr>各國對安樂死的態度</vt:lpstr>
      <vt:lpstr>PowerPoint 簡報</vt:lpstr>
      <vt:lpstr>PowerPoint 簡報</vt:lpstr>
      <vt:lpstr>台灣呢?</vt:lpstr>
      <vt:lpstr>台灣安樂死及自殺相關的法律規定</vt:lpstr>
      <vt:lpstr>各宗教對安樂死的態度</vt:lpstr>
      <vt:lpstr>PowerPoint 簡報</vt:lpstr>
      <vt:lpstr>相關問題</vt:lpstr>
      <vt:lpstr>PowerPoint 簡報</vt:lpstr>
      <vt:lpstr>PowerPoint 簡報</vt:lpstr>
      <vt:lpstr>PowerPoint 簡報</vt:lpstr>
      <vt:lpstr>PowerPoint 簡報</vt:lpstr>
      <vt:lpstr>安樂死案例</vt:lpstr>
      <vt:lpstr>PowerPoint 簡報</vt:lpstr>
      <vt:lpstr>還原善終的真意(問題&amp;結論)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生死學專題 安樂死</dc:title>
  <dc:creator>user</dc:creator>
  <cp:lastModifiedBy>user</cp:lastModifiedBy>
  <cp:revision>21</cp:revision>
  <dcterms:created xsi:type="dcterms:W3CDTF">2013-06-16T03:47:15Z</dcterms:created>
  <dcterms:modified xsi:type="dcterms:W3CDTF">2013-09-22T15:00:04Z</dcterms:modified>
</cp:coreProperties>
</file>