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257" r:id="rId3"/>
    <p:sldId id="258" r:id="rId4"/>
    <p:sldId id="259" r:id="rId5"/>
    <p:sldId id="262" r:id="rId6"/>
    <p:sldId id="261" r:id="rId7"/>
    <p:sldId id="260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34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按一下以編輯母片副標題樣式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zh-TW" altLang="en-US" smtClean="0"/>
              <a:t>按一下圖示以新增圖片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zh-TW" altLang="en-US" smtClean="0"/>
              <a:t>按一下以編輯母片標題樣式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598D90F0-C7C5-4DFA-BD86-CAFEAA5AC778}" type="datetimeFigureOut">
              <a:rPr lang="zh-TW" altLang="en-US" smtClean="0"/>
              <a:t>2013/9/22</a:t>
            </a:fld>
            <a:endParaRPr lang="zh-TW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8CF889B4-0ECC-4197-A273-0F386821AECA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 rot="19140000">
            <a:off x="1996350" y="3142814"/>
            <a:ext cx="5451937" cy="1650085"/>
          </a:xfrm>
        </p:spPr>
        <p:txBody>
          <a:bodyPr/>
          <a:lstStyle/>
          <a:p>
            <a:r>
              <a:rPr lang="zh-TW" altLang="en-US" sz="2400" dirty="0" smtClean="0"/>
              <a:t>    </a:t>
            </a:r>
            <a:r>
              <a:rPr lang="zh-TW" altLang="en-US" sz="2400" dirty="0" smtClean="0"/>
              <a:t>盧穎</a:t>
            </a:r>
            <a:r>
              <a:rPr lang="en-US" altLang="zh-TW" sz="2400" dirty="0" smtClean="0"/>
              <a:t/>
            </a:r>
            <a:br>
              <a:rPr lang="en-US" altLang="zh-TW" sz="2400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 rot="19140000">
            <a:off x="943329" y="1133780"/>
            <a:ext cx="6693862" cy="1977515"/>
          </a:xfrm>
        </p:spPr>
        <p:txBody>
          <a:bodyPr>
            <a:noAutofit/>
          </a:bodyPr>
          <a:lstStyle/>
          <a:p>
            <a:r>
              <a:rPr lang="zh-TW" altLang="en-US" sz="5400" dirty="0" smtClean="0"/>
              <a:t>彼得</a:t>
            </a:r>
            <a:r>
              <a:rPr lang="en-US" altLang="zh-TW" sz="5400" dirty="0" smtClean="0"/>
              <a:t>‧</a:t>
            </a:r>
            <a:r>
              <a:rPr lang="zh-TW" altLang="en-US" sz="5400" dirty="0" smtClean="0"/>
              <a:t>杜拉克</a:t>
            </a:r>
            <a:endParaRPr lang="en-US" altLang="zh-TW" sz="5400" dirty="0" smtClean="0"/>
          </a:p>
          <a:p>
            <a:r>
              <a:rPr lang="zh-TW" altLang="en-US" sz="4000" dirty="0" smtClean="0"/>
              <a:t>      管理</a:t>
            </a:r>
            <a:r>
              <a:rPr lang="zh-TW" altLang="en-US" sz="4000" dirty="0"/>
              <a:t>哲學</a:t>
            </a:r>
            <a:endParaRPr lang="en-US" altLang="zh-TW" sz="4000" dirty="0" smtClean="0"/>
          </a:p>
        </p:txBody>
      </p:sp>
    </p:spTree>
    <p:extLst>
      <p:ext uri="{BB962C8B-B14F-4D97-AF65-F5344CB8AC3E}">
        <p14:creationId xmlns:p14="http://schemas.microsoft.com/office/powerpoint/2010/main" val="4016404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dirty="0" smtClean="0"/>
              <a:t>了解老闆背景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556792"/>
            <a:ext cx="7520940" cy="3123685"/>
          </a:xfrm>
        </p:spPr>
        <p:txBody>
          <a:bodyPr>
            <a:normAutofit/>
          </a:bodyPr>
          <a:lstStyle/>
          <a:p>
            <a:r>
              <a:rPr lang="en-US" altLang="zh-TW" sz="3200" b="0" dirty="0" smtClean="0">
                <a:latin typeface="新細明體"/>
                <a:ea typeface="新細明體"/>
              </a:rPr>
              <a:t>․</a:t>
            </a:r>
            <a:r>
              <a:rPr lang="zh-TW" altLang="en-US" sz="3200" b="0" dirty="0" smtClean="0">
                <a:latin typeface="新細明體"/>
                <a:ea typeface="新細明體"/>
              </a:rPr>
              <a:t>不同背景不同部門看重的點不同</a:t>
            </a:r>
            <a:endParaRPr lang="en-US" altLang="zh-TW" sz="3200" b="0" dirty="0" smtClean="0">
              <a:latin typeface="新細明體"/>
              <a:ea typeface="新細明體"/>
            </a:endParaRPr>
          </a:p>
          <a:p>
            <a:r>
              <a:rPr lang="en-US" altLang="zh-TW" sz="3200" b="0" dirty="0" smtClean="0">
                <a:latin typeface="新細明體"/>
                <a:ea typeface="新細明體"/>
              </a:rPr>
              <a:t>․</a:t>
            </a:r>
            <a:r>
              <a:rPr lang="zh-TW" altLang="en-US" sz="3200" b="0" dirty="0" smtClean="0">
                <a:latin typeface="新細明體"/>
                <a:ea typeface="新細明體"/>
              </a:rPr>
              <a:t>找到老闆會有興趣的關鍵字</a:t>
            </a:r>
            <a:endParaRPr lang="en-US" altLang="zh-TW" sz="3200" b="0" dirty="0" smtClean="0">
              <a:latin typeface="新細明體"/>
              <a:ea typeface="新細明體"/>
            </a:endParaRPr>
          </a:p>
          <a:p>
            <a:r>
              <a:rPr lang="en-US" altLang="zh-TW" sz="3200" b="0" dirty="0" smtClean="0">
                <a:latin typeface="新細明體"/>
                <a:ea typeface="新細明體"/>
              </a:rPr>
              <a:t>․</a:t>
            </a:r>
            <a:r>
              <a:rPr lang="zh-TW" altLang="en-US" sz="3200" b="0" dirty="0" smtClean="0">
                <a:latin typeface="新細明體"/>
                <a:ea typeface="新細明體"/>
              </a:rPr>
              <a:t>良好的了解使向上溝通更順暢</a:t>
            </a:r>
            <a:endParaRPr lang="zh-TW" altLang="en-US" sz="3200" b="0" dirty="0"/>
          </a:p>
        </p:txBody>
      </p:sp>
    </p:spTree>
    <p:extLst>
      <p:ext uri="{BB962C8B-B14F-4D97-AF65-F5344CB8AC3E}">
        <p14:creationId xmlns:p14="http://schemas.microsoft.com/office/powerpoint/2010/main" val="40279537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彼得杜拉克的八個原則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100628"/>
            <a:ext cx="7520940" cy="4632628"/>
          </a:xfrm>
        </p:spPr>
        <p:txBody>
          <a:bodyPr>
            <a:noAutofit/>
          </a:bodyPr>
          <a:lstStyle/>
          <a:p>
            <a:r>
              <a:rPr lang="en-US" altLang="zh-TW" sz="3200" b="0" dirty="0"/>
              <a:t>1.</a:t>
            </a:r>
            <a:r>
              <a:rPr lang="zh-TW" altLang="en-US" sz="3200" b="0" dirty="0"/>
              <a:t>什麼是優先事項</a:t>
            </a:r>
            <a:r>
              <a:rPr lang="en-US" altLang="zh-TW" sz="3200" b="0" dirty="0"/>
              <a:t>?</a:t>
            </a:r>
          </a:p>
          <a:p>
            <a:r>
              <a:rPr lang="en-US" altLang="zh-TW" sz="3200" b="0" dirty="0"/>
              <a:t>2.</a:t>
            </a:r>
            <a:r>
              <a:rPr lang="zh-TW" altLang="en-US" sz="3200" b="0" dirty="0"/>
              <a:t>什麼是對企業、國家、群體有利</a:t>
            </a:r>
            <a:r>
              <a:rPr lang="en-US" altLang="zh-TW" sz="3200" b="0" dirty="0"/>
              <a:t>?</a:t>
            </a:r>
          </a:p>
          <a:p>
            <a:r>
              <a:rPr lang="en-US" altLang="zh-TW" sz="3200" b="0" dirty="0"/>
              <a:t>3.</a:t>
            </a:r>
            <a:r>
              <a:rPr lang="zh-TW" altLang="en-US" sz="3200" b="0" dirty="0"/>
              <a:t>發展出一套行動方案</a:t>
            </a:r>
          </a:p>
          <a:p>
            <a:r>
              <a:rPr lang="en-US" altLang="zh-TW" sz="3200" b="0" dirty="0"/>
              <a:t>4.</a:t>
            </a:r>
            <a:r>
              <a:rPr lang="zh-TW" altLang="en-US" sz="3200" b="0" dirty="0"/>
              <a:t>做出決策並且承擔責任</a:t>
            </a:r>
          </a:p>
          <a:p>
            <a:r>
              <a:rPr lang="en-US" altLang="zh-TW" sz="3200" b="0" dirty="0"/>
              <a:t>5.</a:t>
            </a:r>
            <a:r>
              <a:rPr lang="zh-TW" altLang="en-US" sz="3200" b="0" dirty="0"/>
              <a:t>建立一個有效的溝通模式</a:t>
            </a:r>
          </a:p>
          <a:p>
            <a:r>
              <a:rPr lang="en-US" altLang="zh-TW" sz="3200" b="0" dirty="0"/>
              <a:t>6.</a:t>
            </a:r>
            <a:r>
              <a:rPr lang="zh-TW" altLang="en-US" sz="3200" b="0" dirty="0"/>
              <a:t>專注於「機會」而非「困難」</a:t>
            </a:r>
          </a:p>
          <a:p>
            <a:r>
              <a:rPr lang="en-US" altLang="zh-TW" sz="3200" b="0" dirty="0"/>
              <a:t>7.</a:t>
            </a:r>
            <a:r>
              <a:rPr lang="zh-TW" altLang="en-US" sz="3200" b="0" dirty="0"/>
              <a:t>使溝通具有建設性且有結論</a:t>
            </a:r>
          </a:p>
          <a:p>
            <a:r>
              <a:rPr lang="en-US" altLang="zh-TW" sz="3200" b="0" dirty="0"/>
              <a:t>8.</a:t>
            </a:r>
            <a:r>
              <a:rPr lang="zh-TW" altLang="en-US" sz="3200" b="0" dirty="0"/>
              <a:t>以「我們」作為思考的主體</a:t>
            </a:r>
          </a:p>
          <a:p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25238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z="5400" dirty="0" smtClean="0"/>
              <a:t>彼得杜拉克的三大結論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412776"/>
            <a:ext cx="7520940" cy="3267701"/>
          </a:xfrm>
        </p:spPr>
        <p:txBody>
          <a:bodyPr/>
          <a:lstStyle/>
          <a:p>
            <a:r>
              <a:rPr lang="zh-TW" altLang="en-US" sz="3200" b="0" dirty="0"/>
              <a:t>１</a:t>
            </a:r>
            <a:r>
              <a:rPr lang="en-US" altLang="zh-TW" sz="3200" b="0" dirty="0"/>
              <a:t>.</a:t>
            </a:r>
            <a:r>
              <a:rPr lang="zh-TW" altLang="en-US" sz="3200" b="0" dirty="0"/>
              <a:t>管理的首件要素在於信任</a:t>
            </a:r>
          </a:p>
          <a:p>
            <a:r>
              <a:rPr lang="zh-TW" altLang="en-US" sz="3200" b="0" dirty="0"/>
              <a:t>２</a:t>
            </a:r>
            <a:r>
              <a:rPr lang="en-US" altLang="zh-TW" sz="3200" b="0" dirty="0"/>
              <a:t>.</a:t>
            </a:r>
            <a:r>
              <a:rPr lang="zh-TW" altLang="en-US" sz="3200" b="0" dirty="0"/>
              <a:t>正直、誠實、信任始終是企業的核心</a:t>
            </a:r>
          </a:p>
          <a:p>
            <a:r>
              <a:rPr lang="zh-TW" altLang="en-US" sz="3200" b="0" dirty="0"/>
              <a:t>３</a:t>
            </a:r>
            <a:r>
              <a:rPr lang="en-US" altLang="zh-TW" sz="3200" b="0" dirty="0"/>
              <a:t>.</a:t>
            </a:r>
            <a:r>
              <a:rPr lang="zh-TW" altLang="en-US" sz="3200" b="0" dirty="0"/>
              <a:t>權力才是人性中最核心的問題，也是管理中最大的問題</a:t>
            </a:r>
            <a:r>
              <a:rPr lang="zh-TW" altLang="en-US" sz="3600" b="0" dirty="0"/>
              <a:t>。</a:t>
            </a: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4535267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 rot="19140000">
            <a:off x="443960" y="1313885"/>
            <a:ext cx="5552021" cy="1564885"/>
          </a:xfrm>
        </p:spPr>
        <p:txBody>
          <a:bodyPr/>
          <a:lstStyle/>
          <a:p>
            <a:r>
              <a:rPr lang="zh-TW" altLang="en-US" sz="4000" dirty="0" smtClean="0"/>
              <a:t>讓老闆對你放手不管。</a:t>
            </a:r>
            <a:endParaRPr lang="zh-TW" altLang="en-US" sz="4000" dirty="0"/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 rot="19140000">
            <a:off x="1627082" y="2787496"/>
            <a:ext cx="6510528" cy="920157"/>
          </a:xfrm>
        </p:spPr>
        <p:txBody>
          <a:bodyPr>
            <a:norm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64796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title"/>
          </p:nvPr>
        </p:nvSpPr>
        <p:spPr>
          <a:xfrm>
            <a:off x="251520" y="332656"/>
            <a:ext cx="8020372" cy="548640"/>
          </a:xfrm>
        </p:spPr>
        <p:txBody>
          <a:bodyPr/>
          <a:lstStyle/>
          <a:p>
            <a:pPr algn="ctr"/>
            <a:r>
              <a:rPr lang="zh-TW" altLang="en-US" sz="5400" dirty="0" smtClean="0"/>
              <a:t>關於情緒</a:t>
            </a:r>
            <a:endParaRPr lang="zh-TW" altLang="en-US" sz="5400" dirty="0"/>
          </a:p>
        </p:txBody>
      </p:sp>
      <p:sp>
        <p:nvSpPr>
          <p:cNvPr id="9" name="內容版面配置區 8"/>
          <p:cNvSpPr>
            <a:spLocks noGrp="1"/>
          </p:cNvSpPr>
          <p:nvPr>
            <p:ph idx="1"/>
          </p:nvPr>
        </p:nvSpPr>
        <p:spPr>
          <a:xfrm>
            <a:off x="107504" y="1844824"/>
            <a:ext cx="9036496" cy="2952328"/>
          </a:xfrm>
        </p:spPr>
        <p:txBody>
          <a:bodyPr>
            <a:normAutofit/>
          </a:bodyPr>
          <a:lstStyle/>
          <a:p>
            <a:r>
              <a:rPr lang="en-US" altLang="zh-TW" sz="3200" dirty="0" smtClean="0">
                <a:latin typeface="+mn-ea"/>
              </a:rPr>
              <a:t>․</a:t>
            </a:r>
            <a:r>
              <a:rPr lang="zh-TW" altLang="en-US" sz="3200" b="0" dirty="0" smtClean="0">
                <a:latin typeface="+mn-ea"/>
              </a:rPr>
              <a:t>認真思考老闆的話，不要認為針對自己。</a:t>
            </a:r>
            <a:endParaRPr lang="en-US" altLang="zh-TW" sz="3200" dirty="0" smtClean="0">
              <a:latin typeface="+mn-ea"/>
            </a:endParaRPr>
          </a:p>
          <a:p>
            <a:r>
              <a:rPr lang="zh-TW" altLang="en-US" sz="3200" dirty="0">
                <a:latin typeface="+mn-ea"/>
              </a:rPr>
              <a:t>․</a:t>
            </a:r>
            <a:r>
              <a:rPr lang="zh-TW" altLang="en-US" sz="3200" b="0" dirty="0" smtClean="0">
                <a:latin typeface="+mn-ea"/>
              </a:rPr>
              <a:t>對</a:t>
            </a:r>
            <a:r>
              <a:rPr lang="zh-TW" altLang="en-US" sz="3200" b="0" dirty="0">
                <a:latin typeface="+mn-ea"/>
              </a:rPr>
              <a:t>老闆說的話，應該盡量</a:t>
            </a:r>
            <a:r>
              <a:rPr lang="en-US" altLang="zh-TW" sz="3200" b="0" dirty="0">
                <a:latin typeface="+mn-ea"/>
              </a:rPr>
              <a:t>take </a:t>
            </a:r>
            <a:r>
              <a:rPr lang="en-US" altLang="zh-TW" sz="3200" b="0" dirty="0" smtClean="0">
                <a:latin typeface="+mn-ea"/>
              </a:rPr>
              <a:t>it serious(</a:t>
            </a:r>
            <a:r>
              <a:rPr lang="zh-TW" altLang="en-US" sz="3200" b="0" dirty="0" smtClean="0">
                <a:latin typeface="+mn-ea"/>
              </a:rPr>
              <a:t>認真對待</a:t>
            </a:r>
            <a:r>
              <a:rPr lang="en-US" altLang="zh-TW" sz="3200" b="0" dirty="0" smtClean="0">
                <a:latin typeface="+mn-ea"/>
              </a:rPr>
              <a:t>)</a:t>
            </a:r>
            <a:r>
              <a:rPr lang="zh-TW" altLang="en-US" sz="3200" b="0" dirty="0" smtClean="0">
                <a:latin typeface="+mn-ea"/>
              </a:rPr>
              <a:t>但不要</a:t>
            </a:r>
            <a:r>
              <a:rPr lang="en-US" altLang="zh-TW" sz="3200" b="0" dirty="0" smtClean="0">
                <a:latin typeface="+mn-ea"/>
              </a:rPr>
              <a:t>take it personal(</a:t>
            </a:r>
            <a:r>
              <a:rPr lang="zh-TW" altLang="en-US" sz="3200" b="0" dirty="0" smtClean="0">
                <a:latin typeface="+mn-ea"/>
              </a:rPr>
              <a:t>認為老闆針對自己</a:t>
            </a:r>
            <a:r>
              <a:rPr lang="en-US" altLang="zh-TW" sz="3200" b="0" dirty="0" smtClean="0">
                <a:latin typeface="+mn-ea"/>
              </a:rPr>
              <a:t>)</a:t>
            </a:r>
            <a:endParaRPr lang="zh-TW" altLang="en-US" sz="3200" b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039689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dirty="0" smtClean="0"/>
              <a:t>處事模式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3888432"/>
          </a:xfrm>
        </p:spPr>
        <p:txBody>
          <a:bodyPr>
            <a:normAutofit/>
          </a:bodyPr>
          <a:lstStyle/>
          <a:p>
            <a:r>
              <a:rPr lang="en-US" altLang="zh-TW" sz="3200" b="0" dirty="0">
                <a:latin typeface="新細明體"/>
              </a:rPr>
              <a:t>․</a:t>
            </a:r>
            <a:r>
              <a:rPr lang="zh-TW" altLang="en-US" sz="3200" b="0" dirty="0">
                <a:latin typeface="+mn-ea"/>
              </a:rPr>
              <a:t>上司對你的信賴不會憑空而來，是要靠自己爭取來的</a:t>
            </a:r>
            <a:r>
              <a:rPr lang="zh-TW" altLang="en-US" sz="3200" b="0" dirty="0" smtClean="0">
                <a:latin typeface="+mn-ea"/>
              </a:rPr>
              <a:t>。</a:t>
            </a:r>
            <a:endParaRPr lang="en-US" altLang="zh-TW" sz="3200" b="0" dirty="0" smtClean="0">
              <a:latin typeface="新細明體"/>
              <a:ea typeface="新細明體"/>
            </a:endParaRPr>
          </a:p>
          <a:p>
            <a:r>
              <a:rPr lang="en-US" altLang="zh-TW" sz="3200" b="0" dirty="0" smtClean="0">
                <a:latin typeface="新細明體"/>
                <a:ea typeface="新細明體"/>
              </a:rPr>
              <a:t>․</a:t>
            </a:r>
            <a:r>
              <a:rPr lang="zh-TW" altLang="en-US" sz="3200" b="0" dirty="0" smtClean="0">
                <a:latin typeface="+mn-ea"/>
              </a:rPr>
              <a:t>提出建議前，先來回測試自己的思考邏輯。</a:t>
            </a:r>
            <a:endParaRPr lang="en-US" altLang="zh-TW" sz="3200" b="0" dirty="0" smtClean="0">
              <a:latin typeface="+mn-ea"/>
            </a:endParaRPr>
          </a:p>
          <a:p>
            <a:r>
              <a:rPr lang="zh-TW" altLang="zh-TW" sz="3200" b="0" dirty="0" smtClean="0">
                <a:latin typeface="+mn-ea"/>
              </a:rPr>
              <a:t>․</a:t>
            </a:r>
            <a:r>
              <a:rPr lang="zh-TW" altLang="en-US" sz="3200" b="0" dirty="0" smtClean="0">
                <a:latin typeface="+mn-ea"/>
              </a:rPr>
              <a:t>掌握精確數據，用邏輯判斷提升影響力</a:t>
            </a:r>
            <a:r>
              <a:rPr lang="zh-TW" altLang="en-US" sz="3200" dirty="0" smtClean="0">
                <a:latin typeface="+mn-ea"/>
              </a:rPr>
              <a:t>。</a:t>
            </a:r>
            <a:endParaRPr lang="en-US" altLang="zh-TW" sz="3200" dirty="0" smtClean="0">
              <a:latin typeface="+mn-ea"/>
            </a:endParaRPr>
          </a:p>
          <a:p>
            <a:endParaRPr lang="en-US" altLang="zh-TW" sz="3200" b="0" dirty="0">
              <a:latin typeface="+mn-ea"/>
            </a:endParaRPr>
          </a:p>
          <a:p>
            <a:endParaRPr lang="en-US" altLang="zh-TW" sz="3200" b="0" dirty="0" smtClean="0">
              <a:latin typeface="+mn-ea"/>
            </a:endParaRPr>
          </a:p>
          <a:p>
            <a:endParaRPr lang="zh-TW" altLang="en-US" sz="3200" b="0" dirty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97879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476672"/>
            <a:ext cx="9036496" cy="1008112"/>
          </a:xfrm>
        </p:spPr>
        <p:txBody>
          <a:bodyPr/>
          <a:lstStyle/>
          <a:p>
            <a:pPr algn="ctr"/>
            <a:r>
              <a:rPr lang="zh-TW" altLang="en-US" sz="4800" dirty="0" smtClean="0"/>
              <a:t>老闆位置高，但部屬離地面近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0" y="1916832"/>
            <a:ext cx="9144000" cy="2763645"/>
          </a:xfrm>
        </p:spPr>
        <p:txBody>
          <a:bodyPr/>
          <a:lstStyle/>
          <a:p>
            <a:r>
              <a:rPr lang="en-US" altLang="zh-TW" sz="3200" b="0" dirty="0" smtClean="0">
                <a:latin typeface="+mn-ea"/>
              </a:rPr>
              <a:t>․</a:t>
            </a:r>
            <a:r>
              <a:rPr lang="zh-TW" altLang="en-US" sz="3200" b="0" dirty="0" smtClean="0">
                <a:latin typeface="+mn-ea"/>
              </a:rPr>
              <a:t>做好向上管理，發揮部屬優勢，</a:t>
            </a:r>
            <a:endParaRPr lang="en-US" altLang="zh-TW" sz="3200" b="0" dirty="0" smtClean="0">
              <a:latin typeface="+mn-ea"/>
            </a:endParaRPr>
          </a:p>
          <a:p>
            <a:r>
              <a:rPr lang="en-US" altLang="zh-TW" sz="3200" b="0" dirty="0" smtClean="0">
                <a:latin typeface="新細明體"/>
                <a:ea typeface="新細明體"/>
              </a:rPr>
              <a:t>․</a:t>
            </a:r>
            <a:r>
              <a:rPr lang="zh-TW" altLang="en-US" sz="3200" b="0" dirty="0" smtClean="0">
                <a:latin typeface="+mn-ea"/>
              </a:rPr>
              <a:t>主動設定比老闆更精細的「管理解析度」。</a:t>
            </a:r>
            <a:endParaRPr lang="en-US" altLang="zh-TW" sz="3200" dirty="0" smtClean="0">
              <a:latin typeface="+mn-ea"/>
            </a:endParaRPr>
          </a:p>
          <a:p>
            <a:r>
              <a:rPr lang="zh-TW" altLang="zh-TW" sz="3200" b="0" dirty="0" smtClean="0">
                <a:latin typeface="+mn-ea"/>
                <a:ea typeface="新細明體"/>
              </a:rPr>
              <a:t>․</a:t>
            </a:r>
            <a:r>
              <a:rPr lang="zh-TW" altLang="en-US" sz="3200" b="0" dirty="0" smtClean="0">
                <a:latin typeface="+mn-ea"/>
              </a:rPr>
              <a:t>邏輯數字的重要性。</a:t>
            </a:r>
            <a:endParaRPr lang="en-US" altLang="zh-TW" sz="3200" b="0" dirty="0" smtClean="0"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4260535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標題 3"/>
          <p:cNvSpPr>
            <a:spLocks noGrp="1"/>
          </p:cNvSpPr>
          <p:nvPr>
            <p:ph type="title"/>
          </p:nvPr>
        </p:nvSpPr>
        <p:spPr>
          <a:xfrm rot="19140000">
            <a:off x="683761" y="1486348"/>
            <a:ext cx="6163676" cy="1207509"/>
          </a:xfrm>
        </p:spPr>
        <p:txBody>
          <a:bodyPr/>
          <a:lstStyle/>
          <a:p>
            <a:r>
              <a:rPr lang="zh-TW" altLang="en-US" sz="4000" dirty="0"/>
              <a:t>管理的首件要素在於信任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idx="1"/>
          </p:nvPr>
        </p:nvSpPr>
        <p:spPr>
          <a:xfrm rot="19140000">
            <a:off x="1505232" y="2931985"/>
            <a:ext cx="6510528" cy="329184"/>
          </a:xfrm>
        </p:spPr>
        <p:txBody>
          <a:bodyPr>
            <a:noAutofit/>
          </a:bodyPr>
          <a:lstStyle/>
          <a:p>
            <a:endParaRPr lang="zh-TW" altLang="en-US" sz="2800" dirty="0"/>
          </a:p>
        </p:txBody>
      </p:sp>
    </p:spTree>
    <p:extLst>
      <p:ext uri="{BB962C8B-B14F-4D97-AF65-F5344CB8AC3E}">
        <p14:creationId xmlns:p14="http://schemas.microsoft.com/office/powerpoint/2010/main" val="4077824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dirty="0" smtClean="0"/>
              <a:t>與老闆站在相同視角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988840"/>
            <a:ext cx="7520940" cy="2691637"/>
          </a:xfrm>
        </p:spPr>
        <p:txBody>
          <a:bodyPr/>
          <a:lstStyle/>
          <a:p>
            <a:r>
              <a:rPr lang="en-US" altLang="zh-TW" sz="3200" b="0" dirty="0" smtClean="0">
                <a:latin typeface="新細明體"/>
                <a:ea typeface="新細明體"/>
              </a:rPr>
              <a:t>․</a:t>
            </a:r>
            <a:r>
              <a:rPr lang="zh-TW" altLang="en-US" sz="3200" b="0" dirty="0" smtClean="0"/>
              <a:t>了解</a:t>
            </a:r>
            <a:r>
              <a:rPr lang="zh-TW" altLang="en-US" sz="3200" b="0" dirty="0"/>
              <a:t>需求 協助老闆</a:t>
            </a:r>
            <a:endParaRPr lang="en-US" altLang="zh-TW" sz="3200" b="0" dirty="0"/>
          </a:p>
          <a:p>
            <a:r>
              <a:rPr lang="en-US" altLang="zh-TW" sz="3200" b="0" dirty="0">
                <a:latin typeface="新細明體"/>
              </a:rPr>
              <a:t>․</a:t>
            </a:r>
            <a:r>
              <a:rPr lang="zh-TW" altLang="en-US" sz="3200" b="0" dirty="0" smtClean="0"/>
              <a:t>讓</a:t>
            </a:r>
            <a:r>
              <a:rPr lang="zh-TW" altLang="en-US" sz="3200" b="0" dirty="0"/>
              <a:t>老闆了解信任自己</a:t>
            </a:r>
            <a:endParaRPr lang="en-US" altLang="zh-TW" sz="3200" b="0" dirty="0"/>
          </a:p>
          <a:p>
            <a:r>
              <a:rPr lang="en-US" altLang="zh-TW" sz="3200" b="0" dirty="0">
                <a:latin typeface="新細明體"/>
              </a:rPr>
              <a:t>․</a:t>
            </a:r>
            <a:r>
              <a:rPr lang="zh-TW" altLang="en-US" sz="3200" b="0" dirty="0" smtClean="0"/>
              <a:t>了解</a:t>
            </a:r>
            <a:r>
              <a:rPr lang="zh-TW" altLang="en-US" sz="3200" b="0" dirty="0"/>
              <a:t>老闆背景</a:t>
            </a:r>
            <a:endParaRPr lang="en-US" altLang="zh-TW" sz="3200" b="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229086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dirty="0" smtClean="0"/>
              <a:t>了解需求協助老闆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844824"/>
            <a:ext cx="7520940" cy="2835653"/>
          </a:xfrm>
        </p:spPr>
        <p:txBody>
          <a:bodyPr/>
          <a:lstStyle/>
          <a:p>
            <a:r>
              <a:rPr lang="en-US" altLang="zh-TW" sz="3200" b="0" dirty="0" smtClean="0">
                <a:latin typeface="新細明體"/>
                <a:ea typeface="新細明體"/>
              </a:rPr>
              <a:t>․</a:t>
            </a:r>
            <a:r>
              <a:rPr lang="zh-TW" altLang="en-US" sz="3200" b="0" dirty="0" smtClean="0"/>
              <a:t>老闆</a:t>
            </a:r>
            <a:r>
              <a:rPr lang="zh-TW" altLang="en-US" sz="3200" b="0" dirty="0"/>
              <a:t>的任務是什麼？</a:t>
            </a:r>
            <a:endParaRPr lang="en-US" altLang="zh-TW" sz="3200" b="0" dirty="0"/>
          </a:p>
          <a:p>
            <a:r>
              <a:rPr lang="en-US" altLang="zh-TW" sz="3200" b="0" dirty="0">
                <a:latin typeface="新細明體"/>
              </a:rPr>
              <a:t>․</a:t>
            </a:r>
            <a:r>
              <a:rPr lang="zh-TW" altLang="en-US" sz="3200" b="0" dirty="0" smtClean="0"/>
              <a:t>老闆</a:t>
            </a:r>
            <a:r>
              <a:rPr lang="zh-TW" altLang="en-US" sz="3200" b="0" dirty="0"/>
              <a:t>的壓力考量是什麼？</a:t>
            </a:r>
            <a:endParaRPr lang="en-US" altLang="zh-TW" sz="3200" b="0" dirty="0"/>
          </a:p>
          <a:p>
            <a:r>
              <a:rPr lang="en-US" altLang="zh-TW" sz="3200" b="0" dirty="0">
                <a:latin typeface="新細明體"/>
              </a:rPr>
              <a:t>․</a:t>
            </a:r>
            <a:r>
              <a:rPr lang="zh-TW" altLang="en-US" sz="3200" b="0" dirty="0" smtClean="0"/>
              <a:t>花</a:t>
            </a:r>
            <a:r>
              <a:rPr lang="zh-TW" altLang="en-US" sz="3200" b="0" dirty="0"/>
              <a:t>額外時間與老闆相處</a:t>
            </a:r>
            <a:endParaRPr lang="en-US" altLang="zh-TW" sz="3200" b="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25803855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zh-TW" altLang="en-US" sz="5400" dirty="0" smtClean="0"/>
              <a:t>讓老闆信任自己</a:t>
            </a:r>
            <a:endParaRPr lang="zh-TW" altLang="en-US" sz="5400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822960" y="1700808"/>
            <a:ext cx="7520940" cy="2979669"/>
          </a:xfrm>
        </p:spPr>
        <p:txBody>
          <a:bodyPr>
            <a:normAutofit/>
          </a:bodyPr>
          <a:lstStyle/>
          <a:p>
            <a:r>
              <a:rPr lang="en-US" altLang="zh-TW" sz="3200" b="0" dirty="0" smtClean="0">
                <a:latin typeface="新細明體"/>
              </a:rPr>
              <a:t>․</a:t>
            </a:r>
            <a:r>
              <a:rPr lang="zh-TW" altLang="en-US" sz="3200" b="0" dirty="0" smtClean="0">
                <a:latin typeface="新細明體"/>
              </a:rPr>
              <a:t>拿出野心</a:t>
            </a:r>
            <a:endParaRPr lang="en-US" altLang="zh-TW" sz="3200" b="0" dirty="0" smtClean="0">
              <a:latin typeface="新細明體"/>
            </a:endParaRPr>
          </a:p>
          <a:p>
            <a:r>
              <a:rPr lang="en-US" altLang="zh-TW" sz="3200" b="0" dirty="0" smtClean="0">
                <a:latin typeface="新細明體"/>
              </a:rPr>
              <a:t>․</a:t>
            </a:r>
            <a:r>
              <a:rPr lang="zh-TW" altLang="en-US" sz="3200" b="0" dirty="0" smtClean="0">
                <a:latin typeface="新細明體"/>
              </a:rPr>
              <a:t>學會聆聽</a:t>
            </a:r>
            <a:endParaRPr lang="en-US" altLang="zh-TW" sz="3200" b="0" dirty="0" smtClean="0">
              <a:latin typeface="新細明體"/>
            </a:endParaRPr>
          </a:p>
          <a:p>
            <a:r>
              <a:rPr lang="en-US" altLang="zh-TW" sz="3200" b="0" dirty="0" smtClean="0">
                <a:latin typeface="新細明體"/>
              </a:rPr>
              <a:t>․</a:t>
            </a:r>
            <a:r>
              <a:rPr lang="zh-TW" altLang="en-US" sz="3200" b="0" dirty="0" smtClean="0">
                <a:latin typeface="新細明體"/>
              </a:rPr>
              <a:t>不只是聽到，而是聽懂</a:t>
            </a:r>
            <a:endParaRPr lang="zh-TW" altLang="en-US" sz="3200" dirty="0"/>
          </a:p>
        </p:txBody>
      </p:sp>
    </p:spTree>
    <p:extLst>
      <p:ext uri="{BB962C8B-B14F-4D97-AF65-F5344CB8AC3E}">
        <p14:creationId xmlns:p14="http://schemas.microsoft.com/office/powerpoint/2010/main" val="350593932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角度">
  <a:themeElements>
    <a:clrScheme name="角度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行雲流水">
      <a:majorFont>
        <a:latin typeface="Cambria"/>
        <a:ea typeface=""/>
        <a:cs typeface=""/>
        <a:font script="Jpan" typeface="ＭＳ Ｐゴシック"/>
        <a:font script="Hang" typeface="맑은 고딕"/>
        <a:font script="Hans" typeface="华文行楷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明朝"/>
        <a:font script="Hang" typeface="HY견명조"/>
        <a:font script="Hans" typeface="华文行楷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角度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79</TotalTime>
  <Words>365</Words>
  <Application>Microsoft Office PowerPoint</Application>
  <PresentationFormat>如螢幕大小 (4:3)</PresentationFormat>
  <Paragraphs>46</Paragraphs>
  <Slides>12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3" baseType="lpstr">
      <vt:lpstr>角度</vt:lpstr>
      <vt:lpstr>    盧穎  </vt:lpstr>
      <vt:lpstr>讓老闆對你放手不管。</vt:lpstr>
      <vt:lpstr>關於情緒</vt:lpstr>
      <vt:lpstr>處事模式</vt:lpstr>
      <vt:lpstr>老闆位置高，但部屬離地面近 </vt:lpstr>
      <vt:lpstr>管理的首件要素在於信任</vt:lpstr>
      <vt:lpstr>與老闆站在相同視角</vt:lpstr>
      <vt:lpstr>了解需求協助老闆</vt:lpstr>
      <vt:lpstr>讓老闆信任自己</vt:lpstr>
      <vt:lpstr>了解老闆背景</vt:lpstr>
      <vt:lpstr>彼得杜拉克的八個原則</vt:lpstr>
      <vt:lpstr>彼得杜拉克的三大結論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user</dc:creator>
  <cp:lastModifiedBy>user</cp:lastModifiedBy>
  <cp:revision>22</cp:revision>
  <dcterms:created xsi:type="dcterms:W3CDTF">2013-05-18T03:43:48Z</dcterms:created>
  <dcterms:modified xsi:type="dcterms:W3CDTF">2013-09-22T14:54:49Z</dcterms:modified>
</cp:coreProperties>
</file>